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2" r:id="rId6"/>
    <p:sldMasterId id="2147483735" r:id="rId7"/>
    <p:sldMasterId id="2147483748" r:id="rId8"/>
  </p:sldMasterIdLst>
  <p:notesMasterIdLst>
    <p:notesMasterId r:id="rId72"/>
  </p:notesMasterIdLst>
  <p:sldIdLst>
    <p:sldId id="256" r:id="rId9"/>
    <p:sldId id="257" r:id="rId10"/>
    <p:sldId id="258" r:id="rId11"/>
    <p:sldId id="277" r:id="rId12"/>
    <p:sldId id="266" r:id="rId13"/>
    <p:sldId id="279" r:id="rId14"/>
    <p:sldId id="399" r:id="rId15"/>
    <p:sldId id="269" r:id="rId16"/>
    <p:sldId id="259" r:id="rId17"/>
    <p:sldId id="270" r:id="rId18"/>
    <p:sldId id="285" r:id="rId19"/>
    <p:sldId id="272" r:id="rId20"/>
    <p:sldId id="274" r:id="rId21"/>
    <p:sldId id="289" r:id="rId22"/>
    <p:sldId id="282" r:id="rId23"/>
    <p:sldId id="260" r:id="rId24"/>
    <p:sldId id="284" r:id="rId25"/>
    <p:sldId id="283" r:id="rId26"/>
    <p:sldId id="276" r:id="rId27"/>
    <p:sldId id="261" r:id="rId28"/>
    <p:sldId id="378" r:id="rId29"/>
    <p:sldId id="379" r:id="rId30"/>
    <p:sldId id="380" r:id="rId31"/>
    <p:sldId id="400" r:id="rId32"/>
    <p:sldId id="381" r:id="rId33"/>
    <p:sldId id="382" r:id="rId34"/>
    <p:sldId id="383" r:id="rId35"/>
    <p:sldId id="262" r:id="rId36"/>
    <p:sldId id="293" r:id="rId37"/>
    <p:sldId id="370" r:id="rId38"/>
    <p:sldId id="372" r:id="rId39"/>
    <p:sldId id="316" r:id="rId40"/>
    <p:sldId id="312" r:id="rId41"/>
    <p:sldId id="373" r:id="rId42"/>
    <p:sldId id="376" r:id="rId43"/>
    <p:sldId id="374" r:id="rId44"/>
    <p:sldId id="375" r:id="rId45"/>
    <p:sldId id="377" r:id="rId46"/>
    <p:sldId id="263" r:id="rId47"/>
    <p:sldId id="384" r:id="rId48"/>
    <p:sldId id="386" r:id="rId49"/>
    <p:sldId id="387" r:id="rId50"/>
    <p:sldId id="385" r:id="rId51"/>
    <p:sldId id="388" r:id="rId52"/>
    <p:sldId id="389" r:id="rId53"/>
    <p:sldId id="390" r:id="rId54"/>
    <p:sldId id="264" r:id="rId55"/>
    <p:sldId id="391" r:id="rId56"/>
    <p:sldId id="392" r:id="rId57"/>
    <p:sldId id="393" r:id="rId58"/>
    <p:sldId id="394" r:id="rId59"/>
    <p:sldId id="265" r:id="rId60"/>
    <p:sldId id="395" r:id="rId61"/>
    <p:sldId id="396" r:id="rId62"/>
    <p:sldId id="398" r:id="rId63"/>
    <p:sldId id="397" r:id="rId64"/>
    <p:sldId id="292" r:id="rId65"/>
    <p:sldId id="268" r:id="rId66"/>
    <p:sldId id="278" r:id="rId67"/>
    <p:sldId id="271" r:id="rId68"/>
    <p:sldId id="286" r:id="rId69"/>
    <p:sldId id="287" r:id="rId70"/>
    <p:sldId id="29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3856"/>
    <p:restoredTop sz="77941" autoAdjust="0"/>
  </p:normalViewPr>
  <p:slideViewPr>
    <p:cSldViewPr snapToGrid="0" snapToObjects="1">
      <p:cViewPr varScale="1">
        <p:scale>
          <a:sx n="117" d="100"/>
          <a:sy n="117" d="100"/>
        </p:scale>
        <p:origin x="10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A15A7-106B-4125-B6AC-C25D7404B34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02015-0E23-4826-9BE2-2A1527A9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future of crewed space exploration is planetary.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1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4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1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5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1D9EC-FCAB-4884-9775-4126189C16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77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the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1D9EC-FCAB-4884-9775-4126189C16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30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order of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A5FD3-0F9C-4CCF-9A5E-12F0B89E91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6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APSS: algebraic point set surfaces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1D9EC-FCAB-4884-9775-4126189C16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98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Highly cross-correlated predictors removed</a:t>
            </a:r>
          </a:p>
          <a:p>
            <a:pPr lvl="1"/>
            <a:r>
              <a:rPr lang="en-US" dirty="0"/>
              <a:t>Arch-length</a:t>
            </a:r>
          </a:p>
          <a:p>
            <a:pPr lvl="1"/>
            <a:r>
              <a:rPr lang="en-US" dirty="0"/>
              <a:t>Body mass index</a:t>
            </a:r>
          </a:p>
          <a:p>
            <a:pPr lvl="1"/>
            <a:r>
              <a:rPr lang="en-US" dirty="0"/>
              <a:t>height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8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44281"/>
            <a:ext cx="12201525" cy="613719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-1"/>
            <a:ext cx="2212577" cy="2295549"/>
          </a:xfrm>
          <a:prstGeom prst="rect">
            <a:avLst/>
          </a:prstGeom>
        </p:spPr>
      </p:pic>
      <p:pic>
        <p:nvPicPr>
          <p:cNvPr id="5" name="Picture 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57D87EF-07D5-4D7F-BECF-E2B01DD0BB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295548"/>
            <a:ext cx="2212577" cy="22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8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1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0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83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52518"/>
            <a:ext cx="12201525" cy="605482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6" y="-1"/>
            <a:ext cx="2212577" cy="229554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60500D1-15DD-4DCF-B97C-5F1C8E708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7" r="24054"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50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78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13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7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40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55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4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6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36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0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52518"/>
            <a:ext cx="12201525" cy="605482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41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43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49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911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33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6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973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986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671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808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1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912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52518"/>
            <a:ext cx="12201525" cy="605482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83D38E-559A-474B-B081-3F192114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7" r="24054"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535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735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650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8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48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30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160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13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830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570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559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83D38E-559A-474B-B081-3F192114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7" r="24054"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600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633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689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477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45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99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27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148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284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725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01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700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6" cy="229554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83D38E-559A-474B-B081-3F192114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7" r="24054"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689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1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403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857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675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992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07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268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50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631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928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459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04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6" cy="2295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581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151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870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927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478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681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15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359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818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5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27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733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82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476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534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76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42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005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075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888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7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665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18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604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49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8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3176" y="6245065"/>
            <a:ext cx="12192001" cy="619285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6245065"/>
            <a:ext cx="596901" cy="619285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ABDA534-039F-4D6C-B818-FD05286BD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3C4F1F-DF22-4C4A-830F-BAA2CE394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3792DD-BE7B-4EBA-A7F6-F05AEFC8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9B891C58-B783-41BC-A4AC-BC64095C8CB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598272" y="6275727"/>
            <a:ext cx="555059" cy="5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5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1" y="6252518"/>
            <a:ext cx="12192001" cy="619285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03126-8BC9-4E72-B9FD-F5EC5DB63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A75EB-1D69-4A0A-A696-EAD2264C5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50830-8178-4F64-A2CB-0A4A0BCF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6245065"/>
            <a:ext cx="596901" cy="619285"/>
          </a:xfrm>
          <a:prstGeom prst="rect">
            <a:avLst/>
          </a:prstGeom>
        </p:spPr>
      </p:pic>
      <p:pic>
        <p:nvPicPr>
          <p:cNvPr id="9" name="Picture 4" descr="Image result for nasa logo transparent">
            <a:extLst>
              <a:ext uri="{FF2B5EF4-FFF2-40B4-BE49-F238E27FC236}">
                <a16:creationId xmlns:a16="http://schemas.microsoft.com/office/drawing/2014/main" id="{134A445B-2F61-483C-914F-B4D46CCF4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51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1" y="6252518"/>
            <a:ext cx="12192001" cy="619284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89" y="6245065"/>
            <a:ext cx="596901" cy="619284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7539BC-9C1B-454F-9892-9F3660D32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927970-3DD9-462E-ADAD-EC4CC135A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4D8921E-99FF-43D7-ABA5-E0E562C65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1" y="6252518"/>
            <a:ext cx="12192001" cy="619284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89" y="6245065"/>
            <a:ext cx="596901" cy="619284"/>
          </a:xfrm>
          <a:prstGeom prst="rect">
            <a:avLst/>
          </a:prstGeom>
        </p:spPr>
      </p:pic>
      <p:pic>
        <p:nvPicPr>
          <p:cNvPr id="1028" name="Picture 4" descr="Image result for nasa logo transparent">
            <a:extLst>
              <a:ext uri="{FF2B5EF4-FFF2-40B4-BE49-F238E27FC236}">
                <a16:creationId xmlns:a16="http://schemas.microsoft.com/office/drawing/2014/main" id="{28E7CA5B-C81E-4CBA-AEB5-65CF36A3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6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7916" y="17535"/>
            <a:ext cx="664926" cy="689860"/>
          </a:xfrm>
          <a:prstGeom prst="rect">
            <a:avLst/>
          </a:prstGeom>
        </p:spPr>
      </p:pic>
      <p:pic>
        <p:nvPicPr>
          <p:cNvPr id="1028" name="Picture 4" descr="Image result for nasa logo transparent">
            <a:extLst>
              <a:ext uri="{FF2B5EF4-FFF2-40B4-BE49-F238E27FC236}">
                <a16:creationId xmlns:a16="http://schemas.microsoft.com/office/drawing/2014/main" id="{28E7CA5B-C81E-4CBA-AEB5-65CF36A3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6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7916" y="17535"/>
            <a:ext cx="664925" cy="689860"/>
          </a:xfrm>
          <a:prstGeom prst="rect">
            <a:avLst/>
          </a:prstGeom>
        </p:spPr>
      </p:pic>
      <p:pic>
        <p:nvPicPr>
          <p:cNvPr id="1028" name="Picture 4" descr="Image result for nasa logo transparent">
            <a:extLst>
              <a:ext uri="{FF2B5EF4-FFF2-40B4-BE49-F238E27FC236}">
                <a16:creationId xmlns:a16="http://schemas.microsoft.com/office/drawing/2014/main" id="{28E7CA5B-C81E-4CBA-AEB5-65CF36A3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2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7916" y="17535"/>
            <a:ext cx="664925" cy="689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7916" y="17535"/>
            <a:ext cx="664926" cy="689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Nov 18 2020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Comprehensive Exam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93370-6971-BE41-BB4B-63E38473C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2295548"/>
            <a:ext cx="9490363" cy="1655762"/>
          </a:xfrm>
        </p:spPr>
        <p:txBody>
          <a:bodyPr/>
          <a:lstStyle/>
          <a:p>
            <a:r>
              <a:rPr lang="en-US" dirty="0"/>
              <a:t>Abhishektha (</a:t>
            </a:r>
            <a:r>
              <a:rPr lang="en-US" dirty="0" err="1"/>
              <a:t>Abhi</a:t>
            </a:r>
            <a:r>
              <a:rPr lang="en-US" dirty="0"/>
              <a:t>) Boppana | PhD Comprehensive Exam</a:t>
            </a:r>
          </a:p>
          <a:p>
            <a:r>
              <a:rPr lang="en-US" dirty="0"/>
              <a:t>Nov 18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160D7-C670-354A-A2E6-B425703F2F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Dynamic Foot Shape Models to Improve Spacesuit Boot Fit</a:t>
            </a:r>
          </a:p>
        </p:txBody>
      </p:sp>
    </p:spTree>
    <p:extLst>
      <p:ext uri="{BB962C8B-B14F-4D97-AF65-F5344CB8AC3E}">
        <p14:creationId xmlns:p14="http://schemas.microsoft.com/office/powerpoint/2010/main" val="131505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A5F676-F1AD-1A40-AAB6-94EE3832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Stiff, Pressurized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DC37CF-F952-0340-B435-8FCBCA482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573021"/>
          </a:xfrm>
        </p:spPr>
        <p:txBody>
          <a:bodyPr>
            <a:normAutofit/>
          </a:bodyPr>
          <a:lstStyle/>
          <a:p>
            <a:r>
              <a:rPr lang="en-US" dirty="0"/>
              <a:t>Bending pressurized cylinder reduces volume at joint, hence requiring force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Constant volume joints reduce force needed</a:t>
            </a:r>
          </a:p>
          <a:p>
            <a:r>
              <a:rPr lang="en-US" dirty="0"/>
              <a:t>Examples include</a:t>
            </a:r>
            <a:r>
              <a:rPr lang="en-US" baseline="30000" dirty="0"/>
              <a:t>2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Convolutes</a:t>
            </a:r>
          </a:p>
          <a:p>
            <a:pPr lvl="1"/>
            <a:r>
              <a:rPr lang="en-US" dirty="0"/>
              <a:t>Bellows</a:t>
            </a:r>
          </a:p>
          <a:p>
            <a:pPr lvl="1"/>
            <a:r>
              <a:rPr lang="en-US" dirty="0"/>
              <a:t>Hard Joints</a:t>
            </a:r>
          </a:p>
          <a:p>
            <a:endParaRPr lang="en-US" baseline="30000" dirty="0"/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5AAD1A-E5F7-3049-9719-C917B8A9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DFD79-7901-DF46-BF75-13C389C1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631EC-78C1-5A45-906B-459AA098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F300B-397B-924F-A13E-63E8E71B94FA}"/>
              </a:ext>
            </a:extLst>
          </p:cNvPr>
          <p:cNvSpPr txBox="1"/>
          <p:nvPr/>
        </p:nvSpPr>
        <p:spPr>
          <a:xfrm>
            <a:off x="876299" y="5394960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Newman, D., and Barratt, M., “Life Support and Performance Issues for Extravehicular Activity (EVA),” </a:t>
            </a:r>
            <a:r>
              <a:rPr lang="en-US" sz="1200" i="1" dirty="0"/>
              <a:t>Fundamentals of Space Life Sciences</a:t>
            </a:r>
            <a:r>
              <a:rPr lang="en-US" sz="1200" dirty="0"/>
              <a:t>, edited by S. Churchill, Krieger Publishing Co., Malabar, FL, 1997, pp. 1–61.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Harris, G. L., </a:t>
            </a:r>
            <a:r>
              <a:rPr lang="en-US" sz="1200" i="1" dirty="0"/>
              <a:t>The Origins and Technology of the Advanced Extravehicular Space Suit</a:t>
            </a:r>
            <a:r>
              <a:rPr lang="en-US" sz="1200" dirty="0"/>
              <a:t>, American Astronautical Society, San Diego, CA, 2001.</a:t>
            </a:r>
          </a:p>
        </p:txBody>
      </p:sp>
      <p:pic>
        <p:nvPicPr>
          <p:cNvPr id="5" name="Picture 2" descr="The evolution of U.S. spacesuits from Mercury to today - SpaceFlight Insider">
            <a:extLst>
              <a:ext uri="{FF2B5EF4-FFF2-40B4-BE49-F238E27FC236}">
                <a16:creationId xmlns:a16="http://schemas.microsoft.com/office/drawing/2014/main" id="{E41C061D-BE33-470D-9F47-D247639F1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1" t="42134" r="27590" b="38133"/>
          <a:stretch/>
        </p:blipFill>
        <p:spPr bwMode="auto">
          <a:xfrm>
            <a:off x="5897879" y="837657"/>
            <a:ext cx="2133599" cy="262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B6ADDC-B8D9-459D-A842-408D658B592C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55" b="97013" l="4990" r="92620">
                        <a14:foregroundMark x1="85447" y1="85714" x2="84200" y2="90649"/>
                        <a14:foregroundMark x1="79106" y1="92987" x2="82744" y2="91558"/>
                        <a14:backgroundMark x1="75468" y1="40390" x2="89709" y2="75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60364">
            <a:off x="7835286" y="1192224"/>
            <a:ext cx="3714707" cy="38322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397CD2-AE6A-41BA-BC16-1BD0D4C503C6}"/>
              </a:ext>
            </a:extLst>
          </p:cNvPr>
          <p:cNvSpPr txBox="1"/>
          <p:nvPr/>
        </p:nvSpPr>
        <p:spPr>
          <a:xfrm>
            <a:off x="5897879" y="4413504"/>
            <a:ext cx="545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Left: Hard joint on MK III spacesuit</a:t>
            </a:r>
          </a:p>
          <a:p>
            <a:r>
              <a:rPr lang="en-US" i="1" dirty="0"/>
              <a:t>Right: Convoluted ankle joint on spacesuit boot</a:t>
            </a:r>
          </a:p>
        </p:txBody>
      </p:sp>
    </p:spTree>
    <p:extLst>
      <p:ext uri="{BB962C8B-B14F-4D97-AF65-F5344CB8AC3E}">
        <p14:creationId xmlns:p14="http://schemas.microsoft.com/office/powerpoint/2010/main" val="135702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C5AA-12CD-4A44-BE07-34D087E2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Suited Effects on Ambulation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B974-66B0-594A-BA68-821053901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3267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Suit increases metabolic cost during ambulation</a:t>
            </a:r>
            <a:r>
              <a:rPr lang="en-US" baseline="30000" dirty="0"/>
              <a:t>1</a:t>
            </a:r>
          </a:p>
          <a:p>
            <a:r>
              <a:rPr lang="en-US" dirty="0"/>
              <a:t>Suit pressure and suit weight do not fully explain the increased metabolic cost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Potential factors: fit, biomechanics of suit, stability</a:t>
            </a:r>
          </a:p>
          <a:p>
            <a:r>
              <a:rPr lang="en-US" dirty="0"/>
              <a:t>Inhibited mobility while walking compared to unsuited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Reduced toe and heel clearance</a:t>
            </a:r>
          </a:p>
          <a:p>
            <a:pPr lvl="1"/>
            <a:r>
              <a:rPr lang="en-US" dirty="0"/>
              <a:t>Decreased speed, stride length, step length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6375F-DE8F-B043-A319-1F5D3393B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B5554-1963-B846-90F6-12E798D7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C400B-AB8B-1D4C-A328-2AEFCA4C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A5AD8-A9DA-C441-8FD1-29F12F023DEA}"/>
              </a:ext>
            </a:extLst>
          </p:cNvPr>
          <p:cNvSpPr txBox="1"/>
          <p:nvPr/>
        </p:nvSpPr>
        <p:spPr>
          <a:xfrm>
            <a:off x="876299" y="5148720"/>
            <a:ext cx="10439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</a:t>
            </a:r>
            <a:r>
              <a:rPr lang="en-US" sz="1050" dirty="0"/>
              <a:t>Norcross, J. R., Lee, L. R., </a:t>
            </a:r>
            <a:r>
              <a:rPr lang="en-US" sz="1050" dirty="0" err="1"/>
              <a:t>Clowers</a:t>
            </a:r>
            <a:r>
              <a:rPr lang="en-US" sz="1050" dirty="0"/>
              <a:t>, K. G., </a:t>
            </a:r>
            <a:r>
              <a:rPr lang="en-US" sz="1050" dirty="0" err="1"/>
              <a:t>Morency</a:t>
            </a:r>
            <a:r>
              <a:rPr lang="en-US" sz="1050" dirty="0"/>
              <a:t>, R. M., </a:t>
            </a:r>
            <a:r>
              <a:rPr lang="en-US" sz="1050" dirty="0" err="1"/>
              <a:t>Desantis</a:t>
            </a:r>
            <a:r>
              <a:rPr lang="en-US" sz="1050" dirty="0"/>
              <a:t>, L., DeWitt, J. K., Jones, J. A., Voss, J. R., and </a:t>
            </a:r>
            <a:r>
              <a:rPr lang="en-US" sz="1050" dirty="0" err="1"/>
              <a:t>Gernhardt</a:t>
            </a:r>
            <a:r>
              <a:rPr lang="en-US" sz="1050" dirty="0"/>
              <a:t>, M. L., “Feasibility of Performing a Suited 10-Km Ambulation on the Moon - Final Report of the EVA </a:t>
            </a:r>
            <a:r>
              <a:rPr lang="en-US" sz="1050" dirty="0" err="1"/>
              <a:t>Walkback</a:t>
            </a:r>
            <a:r>
              <a:rPr lang="en-US" sz="1050" dirty="0"/>
              <a:t> Test (EWT),” NASA/TP-2009-214796, NASA Johnson Space Center, Houston, TX, 2009.</a:t>
            </a:r>
          </a:p>
          <a:p>
            <a:r>
              <a:rPr lang="en-US" sz="1050" baseline="30000" dirty="0"/>
              <a:t>2</a:t>
            </a:r>
            <a:r>
              <a:rPr lang="en-US" sz="1050" dirty="0"/>
              <a:t>Norcross, J., </a:t>
            </a:r>
            <a:r>
              <a:rPr lang="en-US" sz="1050" dirty="0" err="1"/>
              <a:t>Clowers</a:t>
            </a:r>
            <a:r>
              <a:rPr lang="en-US" sz="1050" dirty="0"/>
              <a:t>, K., Clark, T., Harvill, L., </a:t>
            </a:r>
            <a:r>
              <a:rPr lang="en-US" sz="1050" dirty="0" err="1"/>
              <a:t>Morency</a:t>
            </a:r>
            <a:r>
              <a:rPr lang="en-US" sz="1050" dirty="0"/>
              <a:t>, R. M., Stroud, L. C., Vos, J. R., and </a:t>
            </a:r>
            <a:r>
              <a:rPr lang="en-US" sz="1050" dirty="0" err="1"/>
              <a:t>Gernhardt</a:t>
            </a:r>
            <a:r>
              <a:rPr lang="en-US" sz="1050" dirty="0"/>
              <a:t>, M. L., “Metabolic Costs and Biomechanics of Level Ambulation in a Planetary Suit,” NASA/TP-2010-216115, NASA Johnson Space Center, Houston, TX, 2010.</a:t>
            </a:r>
          </a:p>
          <a:p>
            <a:r>
              <a:rPr lang="en-US" sz="1050" baseline="30000" dirty="0"/>
              <a:t>3</a:t>
            </a:r>
            <a:r>
              <a:rPr lang="en-US" sz="1050" dirty="0"/>
              <a:t>Cullinane, C. R., Rhodes, R. A., and Stirling, L. A., “Mobility and Agility during Locomotion in the Mark III Space Suit,” </a:t>
            </a:r>
            <a:r>
              <a:rPr lang="en-US" sz="1050" i="1" dirty="0"/>
              <a:t>Aerospace Medicine and Human Performance</a:t>
            </a:r>
            <a:r>
              <a:rPr lang="en-US" sz="1050" dirty="0"/>
              <a:t>, Vol. 88, No. 6, 2017, pp. 589–596</a:t>
            </a:r>
            <a:endParaRPr lang="en-US" sz="1050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6466A3-726D-4896-ABC3-5AC93FC3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27"/>
          <a:stretch/>
        </p:blipFill>
        <p:spPr>
          <a:xfrm>
            <a:off x="7482154" y="821939"/>
            <a:ext cx="3204690" cy="38325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D20277-A7E6-4044-A4BD-DB07DCC1A803}"/>
              </a:ext>
            </a:extLst>
          </p:cNvPr>
          <p:cNvSpPr txBox="1"/>
          <p:nvPr/>
        </p:nvSpPr>
        <p:spPr>
          <a:xfrm>
            <a:off x="6356538" y="4625500"/>
            <a:ext cx="5455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Suited ambulation test in the MK III spacesuit</a:t>
            </a:r>
            <a:r>
              <a:rPr lang="en-US" sz="1400" i="1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83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8281-AECA-FD42-A453-3646043B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Spacesuit Fit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F6D7-339F-8046-809D-F6E9B646F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Apollo EVA suits custom tailored</a:t>
            </a:r>
            <a:r>
              <a:rPr lang="en-US" baseline="30000" dirty="0"/>
              <a:t>1</a:t>
            </a:r>
          </a:p>
          <a:p>
            <a:r>
              <a:rPr lang="en-US" dirty="0"/>
              <a:t>Current suits must be fit with variously sized components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Sizing rings and tension straps to adjust length</a:t>
            </a:r>
          </a:p>
          <a:p>
            <a:pPr lvl="1"/>
            <a:r>
              <a:rPr lang="en-US" dirty="0"/>
              <a:t>Pads to fill in empty space</a:t>
            </a:r>
          </a:p>
          <a:p>
            <a:r>
              <a:rPr lang="en-US" dirty="0"/>
              <a:t>Goal: design for 5</a:t>
            </a:r>
            <a:r>
              <a:rPr lang="en-US" baseline="30000" dirty="0"/>
              <a:t>th</a:t>
            </a:r>
            <a:r>
              <a:rPr lang="en-US" dirty="0"/>
              <a:t> percentile female-95</a:t>
            </a:r>
            <a:r>
              <a:rPr lang="en-US" baseline="30000" dirty="0"/>
              <a:t>th</a:t>
            </a:r>
            <a:r>
              <a:rPr lang="en-US" dirty="0"/>
              <a:t> percentile male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EMU actual accommodation: 40</a:t>
            </a:r>
            <a:r>
              <a:rPr lang="en-US" baseline="30000" dirty="0"/>
              <a:t>th</a:t>
            </a:r>
            <a:r>
              <a:rPr lang="en-US" dirty="0"/>
              <a:t>-95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 lvl="1"/>
            <a:r>
              <a:rPr lang="en-US" dirty="0"/>
              <a:t>What measurement to use for percentiles?</a:t>
            </a:r>
          </a:p>
          <a:p>
            <a:r>
              <a:rPr lang="en-US" dirty="0"/>
              <a:t>Baseline suit fit derived from operator’s linear anthropometry using proprietary suiting algorithms, then operator feedback used to optimize suit fit</a:t>
            </a:r>
            <a:r>
              <a:rPr lang="en-US" baseline="30000" dirty="0"/>
              <a:t>2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3CCD6-8EF3-104D-8D35-40DA2C45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3E047-1033-2545-B440-AF3E2285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FFD66-7C5E-F145-9CE0-42701BF7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E61E-A03F-6749-AAE0-94473D11C76C}"/>
              </a:ext>
            </a:extLst>
          </p:cNvPr>
          <p:cNvSpPr txBox="1"/>
          <p:nvPr/>
        </p:nvSpPr>
        <p:spPr>
          <a:xfrm>
            <a:off x="876299" y="5530632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Harris, G. L., </a:t>
            </a:r>
            <a:r>
              <a:rPr lang="en-US" sz="1200" i="1" dirty="0"/>
              <a:t>The Origins and Technology of the Advanced Extravehicular Space Suit</a:t>
            </a:r>
            <a:r>
              <a:rPr lang="en-US" sz="1200" dirty="0"/>
              <a:t>, American Astronautical Society, San Diego, CA, 2001.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Kim, K. H., Young, K., Benson, E., Jarvis, S., Vu, L., Hernandez, Y., and </a:t>
            </a:r>
            <a:r>
              <a:rPr lang="en-US" sz="1200" dirty="0" err="1"/>
              <a:t>Rajulu</a:t>
            </a:r>
            <a:r>
              <a:rPr lang="en-US" sz="1200" dirty="0"/>
              <a:t>, S., “Human Modeling Tools for Spacesuit and Hardware Design and Assessment,” </a:t>
            </a:r>
            <a:r>
              <a:rPr lang="en-US" sz="1200" i="1" dirty="0"/>
              <a:t>DHM and </a:t>
            </a:r>
            <a:r>
              <a:rPr lang="en-US" sz="1200" i="1" dirty="0" err="1"/>
              <a:t>Posturography</a:t>
            </a:r>
            <a:r>
              <a:rPr lang="en-US" sz="1200" dirty="0"/>
              <a:t>, edited by S. </a:t>
            </a:r>
            <a:r>
              <a:rPr lang="en-US" sz="1200" dirty="0" err="1"/>
              <a:t>Scataglini</a:t>
            </a:r>
            <a:r>
              <a:rPr lang="en-US" sz="1200" dirty="0"/>
              <a:t> and P. Gunther, Academic Press, 2019, pp. 613–625.</a:t>
            </a:r>
          </a:p>
        </p:txBody>
      </p:sp>
    </p:spTree>
    <p:extLst>
      <p:ext uri="{BB962C8B-B14F-4D97-AF65-F5344CB8AC3E}">
        <p14:creationId xmlns:p14="http://schemas.microsoft.com/office/powerpoint/2010/main" val="385803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0A9A-4B1A-3C45-A0B2-02544E64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Body-Shape Models for Spacesuits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2A264-413C-B648-9295-428535B43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3603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 measurements don’t always represent body shape</a:t>
            </a:r>
          </a:p>
          <a:p>
            <a:r>
              <a:rPr lang="en-US" dirty="0"/>
              <a:t>Manikins overlaid on 3D suit models to check interference</a:t>
            </a:r>
            <a:r>
              <a:rPr lang="en-US" baseline="30000" dirty="0"/>
              <a:t>1</a:t>
            </a:r>
          </a:p>
          <a:p>
            <a:r>
              <a:rPr lang="en-US" dirty="0"/>
              <a:t>Dynamic models to capture shape changes through motion</a:t>
            </a:r>
            <a:r>
              <a:rPr lang="en-US" baseline="30000" dirty="0"/>
              <a:t>1,2</a:t>
            </a:r>
          </a:p>
          <a:p>
            <a:pPr lvl="1"/>
            <a:r>
              <a:rPr lang="en-US" dirty="0"/>
              <a:t>Current efforts only capture low-frequency motions</a:t>
            </a:r>
          </a:p>
          <a:p>
            <a:pPr lvl="1"/>
            <a:r>
              <a:rPr lang="en-US" dirty="0"/>
              <a:t>Limited integration into suit design and fit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C266-179B-E44E-A0CC-6A18A695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FEC9-034C-B54C-86AE-68B19E01C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4B554-C87B-6C43-9D90-3287A82A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870CE-B72C-1642-93E2-5ABDF8CBBDDD}"/>
              </a:ext>
            </a:extLst>
          </p:cNvPr>
          <p:cNvSpPr txBox="1"/>
          <p:nvPr/>
        </p:nvSpPr>
        <p:spPr>
          <a:xfrm>
            <a:off x="876299" y="5089887"/>
            <a:ext cx="1043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effectLst/>
              </a:rPr>
              <a:t>1</a:t>
            </a:r>
            <a:r>
              <a:rPr lang="en-US" sz="1200" dirty="0">
                <a:effectLst/>
              </a:rPr>
              <a:t>Kim, K. H., Young, K., Benson, E., Jarvis, S., Vu, L., Hernandez, Y., &amp; Rajulu, S. (2019). Human modeling tools for spacesuit and hardware design and assessment. In S. </a:t>
            </a:r>
            <a:r>
              <a:rPr lang="en-US" sz="1200" dirty="0" err="1">
                <a:effectLst/>
              </a:rPr>
              <a:t>Scataglini</a:t>
            </a:r>
            <a:r>
              <a:rPr lang="en-US" sz="1200" dirty="0">
                <a:effectLst/>
              </a:rPr>
              <a:t> &amp; P. Gunther (Eds.), </a:t>
            </a:r>
            <a:r>
              <a:rPr lang="en-US" sz="1200" i="1" dirty="0">
                <a:effectLst/>
              </a:rPr>
              <a:t>DHM and </a:t>
            </a:r>
            <a:r>
              <a:rPr lang="en-US" sz="1200" i="1" dirty="0" err="1">
                <a:effectLst/>
              </a:rPr>
              <a:t>Posturography</a:t>
            </a:r>
            <a:r>
              <a:rPr lang="en-US" sz="1200" dirty="0">
                <a:effectLst/>
              </a:rPr>
              <a:t> (pp. 613–625). Academic Press. https://doi.org/10.1016/B978-0-12-816713-7.00046-5</a:t>
            </a:r>
          </a:p>
          <a:p>
            <a:r>
              <a:rPr lang="en-US" sz="1200" baseline="30000" dirty="0"/>
              <a:t>2</a:t>
            </a:r>
            <a:r>
              <a:rPr lang="en-US" sz="1200" dirty="0">
                <a:effectLst/>
              </a:rPr>
              <a:t>Kim, K. H., Young, K. S., Bernal, Y., Boppana, A., Vu, L. Q., Benson, E. A., Jarvis, S., &amp; Rajulu, S. L. (2016). A Parametric Model of Shoulder Articulation for Virtual Assessment of Space Suit Fit. </a:t>
            </a:r>
            <a:r>
              <a:rPr lang="en-US" sz="1200" i="1" dirty="0">
                <a:effectLst/>
              </a:rPr>
              <a:t>Proceedings of the 7th International Conference on 3D Body Scanning Technologies</a:t>
            </a:r>
            <a:r>
              <a:rPr lang="en-US" sz="1200" dirty="0">
                <a:effectLst/>
              </a:rPr>
              <a:t>, 201–207. https://doi.org/10.15221/16.201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06198-48EA-4E3C-AF07-C0EDAB9E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515" y="642552"/>
            <a:ext cx="4606212" cy="1955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1E2D9-4DF3-4767-B02A-985315894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9180" b="9820"/>
          <a:stretch/>
        </p:blipFill>
        <p:spPr>
          <a:xfrm>
            <a:off x="9284610" y="2598262"/>
            <a:ext cx="1673915" cy="2003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45C53B-8914-4C26-B8C8-5E065824E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44"/>
          <a:stretch/>
        </p:blipFill>
        <p:spPr>
          <a:xfrm>
            <a:off x="7404484" y="2598262"/>
            <a:ext cx="1478444" cy="19695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094AE8-5970-4AA6-82AC-0A701434BF5A}"/>
              </a:ext>
            </a:extLst>
          </p:cNvPr>
          <p:cNvSpPr txBox="1"/>
          <p:nvPr/>
        </p:nvSpPr>
        <p:spPr>
          <a:xfrm>
            <a:off x="5897879" y="4553972"/>
            <a:ext cx="545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Dynamic capture of shoulder shape</a:t>
            </a:r>
            <a:r>
              <a:rPr lang="en-US" sz="1400" i="1" baseline="30000" dirty="0"/>
              <a:t>2</a:t>
            </a:r>
            <a:r>
              <a:rPr lang="en-US" sz="1400" i="1" dirty="0"/>
              <a:t> (top) and testing with hard upper torso</a:t>
            </a:r>
            <a:r>
              <a:rPr lang="en-US" sz="1400" i="1" baseline="30000" dirty="0"/>
              <a:t>1,2</a:t>
            </a:r>
          </a:p>
        </p:txBody>
      </p:sp>
    </p:spTree>
    <p:extLst>
      <p:ext uri="{BB962C8B-B14F-4D97-AF65-F5344CB8AC3E}">
        <p14:creationId xmlns:p14="http://schemas.microsoft.com/office/powerpoint/2010/main" val="371937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90C5-BF45-834A-AA46-D6BAA99E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Fit 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B1EC-6FBB-EB4D-B136-B284018F4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40"/>
            <a:ext cx="5181600" cy="4360368"/>
          </a:xfrm>
        </p:spPr>
        <p:txBody>
          <a:bodyPr>
            <a:normAutofit fontScale="92500"/>
          </a:bodyPr>
          <a:lstStyle/>
          <a:p>
            <a:r>
              <a:rPr lang="en-US" dirty="0"/>
              <a:t>Can an increase in lower torso padding be reflected in objective fit metrics?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Results very subject-specific, no clear trend</a:t>
            </a:r>
          </a:p>
          <a:p>
            <a:pPr lvl="1"/>
            <a:r>
              <a:rPr lang="en-US" dirty="0"/>
              <a:t>Fit metrics dynamic over gait cycle</a:t>
            </a:r>
          </a:p>
          <a:p>
            <a:r>
              <a:rPr lang="en-US" dirty="0"/>
              <a:t>Lower torso fit may need to be focused on foot-boot interface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Subjects reported heel-lift, where heel pops out of boot during heel-off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35DEC-D5D3-D14D-86E5-BBEE8AF9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B301A-0E70-C946-9671-F81295063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1B05A-B0C9-2549-BC99-B1624497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picture containing white, couple, standing, pair&#10;&#10;Description automatically generated">
            <a:extLst>
              <a:ext uri="{FF2B5EF4-FFF2-40B4-BE49-F238E27FC236}">
                <a16:creationId xmlns:a16="http://schemas.microsoft.com/office/drawing/2014/main" id="{8C93EE73-29EC-A646-98FA-B00F8A113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96" y="1502665"/>
            <a:ext cx="2743200" cy="2425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131985-1D85-0548-91A9-EB1C1DB1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35" y="673173"/>
            <a:ext cx="2904061" cy="347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868FDF-B9D1-1F4F-BA6E-5D8DFAC3FD71}"/>
              </a:ext>
            </a:extLst>
          </p:cNvPr>
          <p:cNvSpPr txBox="1"/>
          <p:nvPr/>
        </p:nvSpPr>
        <p:spPr>
          <a:xfrm>
            <a:off x="876299" y="5538496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effectLst/>
              </a:rPr>
              <a:t>1</a:t>
            </a:r>
            <a:r>
              <a:rPr lang="en-US" sz="1200" dirty="0">
                <a:effectLst/>
              </a:rPr>
              <a:t>Fineman, R. A., McGrath, T. M., </a:t>
            </a:r>
            <a:r>
              <a:rPr lang="en-US" sz="1200" dirty="0" err="1">
                <a:effectLst/>
              </a:rPr>
              <a:t>Kelty</a:t>
            </a:r>
            <a:r>
              <a:rPr lang="en-US" sz="1200" dirty="0">
                <a:effectLst/>
              </a:rPr>
              <a:t>-Stephen, D. G., Andrew, A. F., &amp; Stirling, L. A. (2018). Objective metrics quantifying fit and performance in spacesuit assemblies. </a:t>
            </a:r>
            <a:r>
              <a:rPr lang="en-US" sz="1200" i="1" dirty="0">
                <a:effectLst/>
              </a:rPr>
              <a:t>Aerospace Medicine and Human Performance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89</a:t>
            </a:r>
            <a:r>
              <a:rPr lang="en-US" sz="1200" dirty="0">
                <a:effectLst/>
              </a:rPr>
              <a:t>(11), 985–995. https://doi.org/10.3357/AMHP.5123.2018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C254F-11A2-4631-9B93-67638309B8FB}"/>
              </a:ext>
            </a:extLst>
          </p:cNvPr>
          <p:cNvSpPr txBox="1"/>
          <p:nvPr/>
        </p:nvSpPr>
        <p:spPr>
          <a:xfrm>
            <a:off x="6531203" y="4099336"/>
            <a:ext cx="2357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Dynamic differences in human-spacesuit interaction during gait</a:t>
            </a:r>
            <a:r>
              <a:rPr lang="en-US" sz="1400" i="1" baseline="30000" dirty="0"/>
              <a:t>1</a:t>
            </a:r>
            <a:r>
              <a:rPr lang="en-US" sz="1400" i="1" dirty="0"/>
              <a:t> </a:t>
            </a:r>
            <a:endParaRPr lang="en-US" sz="1400" i="1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78FD3-81C1-43EF-9CFB-9457B9AF99F7}"/>
              </a:ext>
            </a:extLst>
          </p:cNvPr>
          <p:cNvSpPr txBox="1"/>
          <p:nvPr/>
        </p:nvSpPr>
        <p:spPr>
          <a:xfrm>
            <a:off x="8939101" y="4099336"/>
            <a:ext cx="271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Heel-lift during gait</a:t>
            </a:r>
          </a:p>
        </p:txBody>
      </p:sp>
    </p:spTree>
    <p:extLst>
      <p:ext uri="{BB962C8B-B14F-4D97-AF65-F5344CB8AC3E}">
        <p14:creationId xmlns:p14="http://schemas.microsoft.com/office/powerpoint/2010/main" val="262935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1442-1128-414C-9F3E-B43B15E5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60F9-1D32-4B45-9191-ADE07ADC7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efforts in quantifying fit discrepancies</a:t>
            </a:r>
          </a:p>
          <a:p>
            <a:r>
              <a:rPr lang="en-US" dirty="0"/>
              <a:t>Limited knowledge on dynamic body shape changes due to motion</a:t>
            </a:r>
          </a:p>
          <a:p>
            <a:r>
              <a:rPr lang="en-US" dirty="0"/>
              <a:t>No existing framework for incorporating dynamic body-shape models into the spacesuit design and fit process</a:t>
            </a:r>
          </a:p>
          <a:p>
            <a:r>
              <a:rPr lang="en-US" dirty="0"/>
              <a:t>No studies to quantify the effect of using body-shape models over linear measurements on fit and mobility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0E428-C807-D54A-9F11-B72E5D91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3B89C-457E-374C-94DF-E5B5E385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DCB4-763F-2045-AAFD-37B01629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0F8-B193-8340-9BF0-055226BC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83399-67C1-8B41-9E1B-92BB48730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722DA-037C-6B41-888F-A98BAD90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C7289-F274-684F-860E-EB9A3589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4B2D8-3359-E441-BD8A-9B436C0F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7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D12F-67A3-3647-9C30-76010F16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8471-8FE1-4A49-BBC2-6076799B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to spacesuit boot as a test case</a:t>
            </a:r>
          </a:p>
          <a:p>
            <a:r>
              <a:rPr lang="en-US" dirty="0"/>
              <a:t>Focus on pressurized spacesuit designs</a:t>
            </a:r>
          </a:p>
          <a:p>
            <a:pPr lvl="1"/>
            <a:r>
              <a:rPr lang="en-US" dirty="0"/>
              <a:t>Mechanical counterpressure is an alternative that has not yet been implemented in operational EVA suit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C017C-9ADE-EE41-82FA-D733FAB3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90CD9-FFAD-1E40-B1D2-1279D1D9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C5063-988F-6F4B-96F9-EE5AD9510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36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3093-1838-3846-8B94-373A0CF5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CFBC-EA5F-3943-B920-24FCE496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Integrating dynamic body shape changes into the spacesuit boot design process will mitigate factors that lead to injury and improve compatibility between the operator and the spacesuit.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CA993-F498-1547-A9A6-092BACD1D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EF56F-66A8-5246-9A2A-AA8E9EBD1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EC24-10FE-6E43-8980-B979FAE2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19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EE2EB-5912-AC4C-909B-329B2E54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Aims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D3736D-DFE2-EB4A-8943-1CA9C4295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Aim 1: Quantify heel-lift in spacesuit gait</a:t>
            </a:r>
          </a:p>
          <a:p>
            <a:endParaRPr lang="en-US" dirty="0"/>
          </a:p>
          <a:p>
            <a:r>
              <a:rPr lang="en-US" dirty="0"/>
              <a:t>Specific Aim 2: Predictively model dynamic changes in foot morphology during gait with statistical shape modeling</a:t>
            </a:r>
          </a:p>
          <a:p>
            <a:endParaRPr lang="en-US" dirty="0"/>
          </a:p>
          <a:p>
            <a:r>
              <a:rPr lang="en-US" dirty="0"/>
              <a:t>Specific Aim 3: Develop a design methodology to integrate shape modeling into planetary spacesuit boot design</a:t>
            </a:r>
          </a:p>
          <a:p>
            <a:endParaRPr lang="en-US" dirty="0"/>
          </a:p>
          <a:p>
            <a:r>
              <a:rPr lang="en-US" dirty="0"/>
              <a:t>Specific Aim 4: Evaluate a prototype planetary spacesuit boot design for fit and comfort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D86FF-4BFE-FD45-89B7-6944B80D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AEFFC-4032-4B46-BBFD-58E20EE7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826A6-3C69-8B46-91C4-48F3CC6E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6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507D-0212-7948-908E-EE4E74CB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Committee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3B33-7AC8-5F47-AE75-C1F5C4AAE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Allison Anderson, PhD - CU Boulder Aerospace Engineering Sciences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David Klaus, PhD - CU Boulder Aerospace Engineering Sciences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err="1"/>
              <a:t>Torin</a:t>
            </a:r>
            <a:r>
              <a:rPr lang="en-US" sz="2400" dirty="0"/>
              <a:t> Clark, PhD - CU Boulder Aerospace Engineering Sciences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Rodger </a:t>
            </a:r>
            <a:r>
              <a:rPr lang="en-US" sz="2400" dirty="0" err="1"/>
              <a:t>Kram</a:t>
            </a:r>
            <a:r>
              <a:rPr lang="en-US" sz="2400" dirty="0"/>
              <a:t>, PhD - CU Boulder Integrative Physiology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Daniel Feeney, PhD - BOA Technology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5031B-1C3F-ED42-85E1-82E266D6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633B4-D570-3444-9E74-EE7D41D5C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5C92-AC13-4C44-BE24-9FD0B11B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4F6F-693A-FF4C-A4E7-FA2B613B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125C2-03C5-904E-9748-79EB15A0F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 heel-lift in spacesuit gait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358AF-E515-8946-B7AA-3FB1AFDB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B842F-78EA-E04E-88BF-A8732BC4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47A62-20B7-E44A-B440-0DD97FF3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36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590284-D3CC-9F49-8E5B-233DAF26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F28EB3-F11B-2848-8030-FACEF0755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heel-off times of both the spacesuit and the operator using the IMUs to detect the presence of heel-lift. </a:t>
            </a:r>
          </a:p>
          <a:p>
            <a:r>
              <a:rPr lang="en-US" dirty="0"/>
              <a:t>Evaluate use of zero-velocity/zero-position updates to measure heel-lift</a:t>
            </a:r>
          </a:p>
          <a:p>
            <a:r>
              <a:rPr lang="en-US" dirty="0"/>
              <a:t>Identify the relationship between lower torso fit and heel-lift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22095-186A-104A-8198-6392D654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3228-8E2F-5B44-8386-F127DB34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B9B6-3501-C84C-8CAB-60DB8F13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B302C8-348E-4F5E-A336-0E535E44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19263F-E754-4019-B810-B39032903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3298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Collected by Fineman et al. 2018</a:t>
            </a:r>
            <a:r>
              <a:rPr lang="en-US" baseline="30000" dirty="0"/>
              <a:t>1</a:t>
            </a:r>
          </a:p>
          <a:p>
            <a:r>
              <a:rPr lang="en-US" dirty="0"/>
              <a:t>N=3</a:t>
            </a:r>
          </a:p>
          <a:p>
            <a:r>
              <a:rPr lang="en-US" dirty="0"/>
              <a:t>24 suited trials per config.</a:t>
            </a:r>
          </a:p>
          <a:p>
            <a:pPr lvl="1"/>
            <a:r>
              <a:rPr lang="en-US" dirty="0"/>
              <a:t>No, Low, High Padding</a:t>
            </a:r>
          </a:p>
          <a:p>
            <a:pPr lvl="1"/>
            <a:r>
              <a:rPr lang="en-US" dirty="0"/>
              <a:t>All fit into Large size lower torso</a:t>
            </a:r>
          </a:p>
          <a:p>
            <a:pPr lvl="1"/>
            <a:r>
              <a:rPr lang="en-US" dirty="0"/>
              <a:t>Subjects walked in MK III spacesuit</a:t>
            </a:r>
          </a:p>
          <a:p>
            <a:r>
              <a:rPr lang="en-US" dirty="0"/>
              <a:t>IMUs collected acceleration and orientation information on both operator’s and spacesuit’s pelvis, thigh, shank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1B7C11-4530-48A6-A7BF-2601787C47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29436" y="362465"/>
            <a:ext cx="2152764" cy="47893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8C3F8-8F03-4B71-B234-7BC2A431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C8D3D-1E21-452D-9499-7BE030D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610E8-EA20-4006-AC8D-5D2FAB02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33BD9-EEB9-A64E-830B-90F90D24B70E}"/>
              </a:ext>
            </a:extLst>
          </p:cNvPr>
          <p:cNvSpPr txBox="1"/>
          <p:nvPr/>
        </p:nvSpPr>
        <p:spPr>
          <a:xfrm>
            <a:off x="7084294" y="5197519"/>
            <a:ext cx="364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Placement of IMUs (red) and padding (gray) in suit assembly. Additional IMU placed on sacrum</a:t>
            </a:r>
          </a:p>
        </p:txBody>
      </p:sp>
    </p:spTree>
    <p:extLst>
      <p:ext uri="{BB962C8B-B14F-4D97-AF65-F5344CB8AC3E}">
        <p14:creationId xmlns:p14="http://schemas.microsoft.com/office/powerpoint/2010/main" val="4166869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91E8-B056-40A5-B341-B1935636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Heel-Off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1515-12B4-412F-99D6-FBF3A81AA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Discrete Wavelet Thresholding of vertical acceleration signal</a:t>
            </a:r>
            <a:r>
              <a:rPr lang="en-US" baseline="30000" dirty="0"/>
              <a:t>1</a:t>
            </a:r>
          </a:p>
          <a:p>
            <a:r>
              <a:rPr lang="en-US" dirty="0"/>
              <a:t>Stance phase detected as period of zero vertical acceleration per each step</a:t>
            </a:r>
          </a:p>
          <a:p>
            <a:r>
              <a:rPr lang="en-US" dirty="0"/>
              <a:t>Heel-off detected as end of stance phase</a:t>
            </a:r>
          </a:p>
          <a:p>
            <a:r>
              <a:rPr lang="en-US" dirty="0"/>
              <a:t>Operator heel-off prior to suit heel-off may indicate heel-lift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B3739537-CCCE-488B-8436-B6558F5077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719782"/>
            <a:ext cx="5181600" cy="388619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63BDE-D5A7-48EA-92C2-C15711BE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8F2D4-4F33-4144-A022-5D442E39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DC49F-3C74-4810-9A6D-1A796C13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4F4CA-6780-4A4F-BB96-5985DFA04ED8}"/>
              </a:ext>
            </a:extLst>
          </p:cNvPr>
          <p:cNvSpPr txBox="1"/>
          <p:nvPr/>
        </p:nvSpPr>
        <p:spPr>
          <a:xfrm>
            <a:off x="838200" y="5574159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effectLst/>
              </a:rPr>
              <a:t>1</a:t>
            </a:r>
            <a:r>
              <a:rPr lang="en-US" sz="1200" dirty="0">
                <a:effectLst/>
              </a:rPr>
              <a:t>Ji, N., Zhou, H., Guo, K., Samuel, O. W., Huang, Z., Xu, L., &amp; Li, G. (2019). Appropriate mother wavelets for continuous gait event detection based on time-frequency analysis for hemiplegic and healthy individuals. </a:t>
            </a:r>
            <a:r>
              <a:rPr lang="en-US" sz="1200" i="1" dirty="0">
                <a:effectLst/>
              </a:rPr>
              <a:t>Sensors (Switzerland)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19</a:t>
            </a:r>
            <a:r>
              <a:rPr lang="en-US" sz="1200" dirty="0">
                <a:effectLst/>
              </a:rPr>
              <a:t>(16), 1–18. https://doi.org/10.3390/s19163462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D57B3-5BC6-419D-951F-52D335CD4FA5}"/>
              </a:ext>
            </a:extLst>
          </p:cNvPr>
          <p:cNvSpPr txBox="1"/>
          <p:nvPr/>
        </p:nvSpPr>
        <p:spPr>
          <a:xfrm>
            <a:off x="7017344" y="4651504"/>
            <a:ext cx="364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DWT transformed signal with “sym2” wavelet</a:t>
            </a:r>
          </a:p>
        </p:txBody>
      </p:sp>
    </p:spTree>
    <p:extLst>
      <p:ext uri="{BB962C8B-B14F-4D97-AF65-F5344CB8AC3E}">
        <p14:creationId xmlns:p14="http://schemas.microsoft.com/office/powerpoint/2010/main" val="2196489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91E8-B056-40A5-B341-B1935636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Heel-Off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1515-12B4-412F-99D6-FBF3A81AA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Discrete Wavelet Thresholding of vertical acceleration signal</a:t>
            </a:r>
            <a:r>
              <a:rPr lang="en-US" baseline="30000" dirty="0"/>
              <a:t>1</a:t>
            </a:r>
          </a:p>
          <a:p>
            <a:r>
              <a:rPr lang="en-US" dirty="0"/>
              <a:t>Stance phase detected as period of zero vertical acceleration per each step</a:t>
            </a:r>
          </a:p>
          <a:p>
            <a:r>
              <a:rPr lang="en-US" dirty="0"/>
              <a:t>Heel-off detected as end of stance phase</a:t>
            </a:r>
          </a:p>
          <a:p>
            <a:r>
              <a:rPr lang="en-US" dirty="0"/>
              <a:t>Operator heel-off prior to suit heel-off may indicate heel-lift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B3739537-CCCE-488B-8436-B6558F5077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719782"/>
            <a:ext cx="5181600" cy="388619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63BDE-D5A7-48EA-92C2-C15711BE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8F2D4-4F33-4144-A022-5D442E39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DC49F-3C74-4810-9A6D-1A796C13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4F4CA-6780-4A4F-BB96-5985DFA04ED8}"/>
              </a:ext>
            </a:extLst>
          </p:cNvPr>
          <p:cNvSpPr txBox="1"/>
          <p:nvPr/>
        </p:nvSpPr>
        <p:spPr>
          <a:xfrm>
            <a:off x="838200" y="5574159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effectLst/>
              </a:rPr>
              <a:t>1</a:t>
            </a:r>
            <a:r>
              <a:rPr lang="en-US" sz="1200" dirty="0">
                <a:effectLst/>
              </a:rPr>
              <a:t>Ji, N., Zhou, H., Guo, K., Samuel, O. W., Huang, Z., Xu, L., &amp; Li, G. (2019). Appropriate mother wavelets for continuous gait event detection based on time-frequency analysis for hemiplegic and healthy individuals. </a:t>
            </a:r>
            <a:r>
              <a:rPr lang="en-US" sz="1200" i="1" dirty="0">
                <a:effectLst/>
              </a:rPr>
              <a:t>Sensors (Switzerland)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19</a:t>
            </a:r>
            <a:r>
              <a:rPr lang="en-US" sz="1200" dirty="0">
                <a:effectLst/>
              </a:rPr>
              <a:t>(16), 1–18. https://doi.org/10.3390/s19163462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8341331-E7B2-4AC5-988D-9CAE419E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662881"/>
            <a:ext cx="5333333" cy="40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FD57B3-5BC6-419D-951F-52D335CD4FA5}"/>
              </a:ext>
            </a:extLst>
          </p:cNvPr>
          <p:cNvSpPr txBox="1"/>
          <p:nvPr/>
        </p:nvSpPr>
        <p:spPr>
          <a:xfrm>
            <a:off x="7017344" y="4651504"/>
            <a:ext cx="364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Detected stance phases (shaded) during one trial </a:t>
            </a:r>
          </a:p>
        </p:txBody>
      </p:sp>
    </p:spTree>
    <p:extLst>
      <p:ext uri="{BB962C8B-B14F-4D97-AF65-F5344CB8AC3E}">
        <p14:creationId xmlns:p14="http://schemas.microsoft.com/office/powerpoint/2010/main" val="380986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3911-2618-40C6-8421-5F4BF307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Heel-Lift Measurement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66BEF0-0C90-4486-A432-28DED58E8A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21939"/>
                <a:ext cx="5181600" cy="4572833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𝑆h𝑎𝑛𝑘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𝑆h𝑎𝑛𝑘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Drift is a common issue with double-integration</a:t>
                </a:r>
              </a:p>
              <a:p>
                <a:r>
                  <a:rPr lang="en-US" dirty="0"/>
                  <a:t>Just prior to heel-off:</a:t>
                </a:r>
              </a:p>
              <a:p>
                <a:pPr lvl="1"/>
                <a:r>
                  <a:rPr lang="en-US" dirty="0"/>
                  <a:t>shank has no vertical acceleration</a:t>
                </a:r>
              </a:p>
              <a:p>
                <a:pPr lvl="1"/>
                <a:r>
                  <a:rPr lang="en-US" dirty="0"/>
                  <a:t>“zeroed” in position on ground</a:t>
                </a:r>
              </a:p>
              <a:p>
                <a:r>
                  <a:rPr lang="en-US" dirty="0"/>
                  <a:t>Zero-Velocity/Zero-Position Update from heel-off to next step’s heel-off</a:t>
                </a:r>
              </a:p>
              <a:p>
                <a:r>
                  <a:rPr lang="en-US" dirty="0"/>
                  <a:t>Quantify reduction in drift between each step to assess benefit of ZVU/ZPU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66BEF0-0C90-4486-A432-28DED58E8A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21939"/>
                <a:ext cx="5181600" cy="4572833"/>
              </a:xfrm>
              <a:blipFill>
                <a:blip r:embed="rId2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7805BD-EB7B-49BC-A61F-F8D17EA08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288922"/>
            <a:ext cx="6087800" cy="305983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24EED-28BB-4060-AE85-5E5964130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110FF-36A5-497B-B2B3-AB5C54AC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ABE02-691C-41A3-AA25-500BBDBB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B3C30-3791-4F41-BAC2-0A2C871D7244}"/>
              </a:ext>
            </a:extLst>
          </p:cNvPr>
          <p:cNvSpPr txBox="1"/>
          <p:nvPr/>
        </p:nvSpPr>
        <p:spPr>
          <a:xfrm>
            <a:off x="838200" y="5574159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effectLst/>
              </a:rPr>
              <a:t>1</a:t>
            </a:r>
            <a:r>
              <a:rPr lang="en-US" sz="1200" dirty="0">
                <a:effectLst/>
              </a:rPr>
              <a:t>Feliz, R., </a:t>
            </a:r>
            <a:r>
              <a:rPr lang="en-US" sz="1200" dirty="0" err="1">
                <a:effectLst/>
              </a:rPr>
              <a:t>Zalama</a:t>
            </a:r>
            <a:r>
              <a:rPr lang="en-US" sz="1200" dirty="0">
                <a:effectLst/>
              </a:rPr>
              <a:t>, E., &amp; García-Bermejo, J. G. (2009). Pedestrian tracking using inertial sensors. </a:t>
            </a:r>
            <a:r>
              <a:rPr lang="en-US" sz="1200" i="1" dirty="0">
                <a:effectLst/>
              </a:rPr>
              <a:t>Journal of Physical Agents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3</a:t>
            </a:r>
            <a:r>
              <a:rPr lang="en-US" sz="1200" dirty="0">
                <a:effectLst/>
              </a:rPr>
              <a:t>(1), 35–42. https://doi.org/10.14198/jopha.2009.3.1.05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6D226-CDD9-443A-9480-A8991901C704}"/>
              </a:ext>
            </a:extLst>
          </p:cNvPr>
          <p:cNvSpPr txBox="1"/>
          <p:nvPr/>
        </p:nvSpPr>
        <p:spPr>
          <a:xfrm>
            <a:off x="7242176" y="4444400"/>
            <a:ext cx="364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Drift correction from zero-velocity updates</a:t>
            </a:r>
          </a:p>
        </p:txBody>
      </p:sp>
    </p:spTree>
    <p:extLst>
      <p:ext uri="{BB962C8B-B14F-4D97-AF65-F5344CB8AC3E}">
        <p14:creationId xmlns:p14="http://schemas.microsoft.com/office/powerpoint/2010/main" val="882022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7978-BFAB-4E9D-97F0-37EE8B01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22AF6-7691-4D61-B351-BC1F38D196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Lag in heel-off time quantified across subjects and conditions</a:t>
            </a:r>
          </a:p>
          <a:p>
            <a:pPr lvl="1"/>
            <a:r>
              <a:rPr lang="en-US" dirty="0"/>
              <a:t>Positive lag may indicate heel-lift</a:t>
            </a:r>
          </a:p>
          <a:p>
            <a:pPr lvl="1"/>
            <a:r>
              <a:rPr lang="en-US" dirty="0"/>
              <a:t>Negative lag may be due to spacesuit’s pressure forces extending lower leg</a:t>
            </a:r>
          </a:p>
          <a:p>
            <a:pPr lvl="1"/>
            <a:r>
              <a:rPr lang="en-US" dirty="0"/>
              <a:t>Negative lag occurred only in subject with largest anthropometry</a:t>
            </a:r>
          </a:p>
          <a:p>
            <a:r>
              <a:rPr lang="en-US" dirty="0"/>
              <a:t>Drift was not reduced enough to make a quantifiable measurement</a:t>
            </a:r>
          </a:p>
          <a:p>
            <a:pPr lvl="1"/>
            <a:r>
              <a:rPr lang="en-US" dirty="0"/>
              <a:t>At 0.04s, drift may already exceed 1cm in worst case scenario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AD3B3-570D-4479-AE69-EF14A9C0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54A05-779A-44F6-BF0F-7BFDAC4A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3FAC1-7192-4049-84EB-DA0D5DB9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E769BB0-AB4B-9C4E-854B-8D6E6D916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35" y="642552"/>
            <a:ext cx="4732944" cy="4596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60CCE-257F-4E29-9B2C-975A62062F3F}"/>
              </a:ext>
            </a:extLst>
          </p:cNvPr>
          <p:cNvSpPr txBox="1"/>
          <p:nvPr/>
        </p:nvSpPr>
        <p:spPr>
          <a:xfrm>
            <a:off x="7167183" y="5238750"/>
            <a:ext cx="364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Distribution of heel-off lags across subjects and configurations (needs larger text size)</a:t>
            </a:r>
          </a:p>
        </p:txBody>
      </p:sp>
    </p:spTree>
    <p:extLst>
      <p:ext uri="{BB962C8B-B14F-4D97-AF65-F5344CB8AC3E}">
        <p14:creationId xmlns:p14="http://schemas.microsoft.com/office/powerpoint/2010/main" val="1733584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590284-D3CC-9F49-8E5B-233DAF26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F28EB3-F11B-2848-8030-FACEF0755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heel-off times of both the spacesuit and the operator using the IMUs to detect the presence of heel-lift. </a:t>
            </a:r>
          </a:p>
          <a:p>
            <a:r>
              <a:rPr lang="en-US" dirty="0"/>
              <a:t>Evaluate use of zero-velocity/zero-position updates to measure heel-lift</a:t>
            </a:r>
          </a:p>
          <a:p>
            <a:pPr lvl="1"/>
            <a:r>
              <a:rPr lang="en-US" i="1" dirty="0"/>
              <a:t>Drift was found to be too excessive to take a measurement even with these methods</a:t>
            </a:r>
          </a:p>
          <a:p>
            <a:r>
              <a:rPr lang="en-US" dirty="0"/>
              <a:t>Identify the relationship between lower torso fit and heel-lift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22095-186A-104A-8198-6392D654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3228-8E2F-5B44-8386-F127DB34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B9B6-3501-C84C-8CAB-60DB8F13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27</a:t>
            </a:fld>
            <a:endParaRPr lang="en-US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1D7BA2DE-25B8-4BBA-80BC-9FACA02D7FF1}"/>
              </a:ext>
            </a:extLst>
          </p:cNvPr>
          <p:cNvSpPr txBox="1">
            <a:spLocks/>
          </p:cNvSpPr>
          <p:nvPr/>
        </p:nvSpPr>
        <p:spPr>
          <a:xfrm>
            <a:off x="838199" y="3896249"/>
            <a:ext cx="10515600" cy="177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Key: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AE0A5-29AA-4319-96D8-4143C6742AF0}"/>
              </a:ext>
            </a:extLst>
          </p:cNvPr>
          <p:cNvSpPr/>
          <p:nvPr/>
        </p:nvSpPr>
        <p:spPr>
          <a:xfrm>
            <a:off x="2980942" y="4485755"/>
            <a:ext cx="1351888" cy="52515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05A161-A677-4D87-8DBB-6FD814B7034D}"/>
              </a:ext>
            </a:extLst>
          </p:cNvPr>
          <p:cNvSpPr/>
          <p:nvPr/>
        </p:nvSpPr>
        <p:spPr>
          <a:xfrm>
            <a:off x="5420055" y="4485756"/>
            <a:ext cx="1351888" cy="5251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 Progress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B460F1-AEFF-4904-B98B-FA6BDE86DE3D}"/>
              </a:ext>
            </a:extLst>
          </p:cNvPr>
          <p:cNvSpPr/>
          <p:nvPr/>
        </p:nvSpPr>
        <p:spPr>
          <a:xfrm>
            <a:off x="7859168" y="4485754"/>
            <a:ext cx="1351888" cy="52515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BAD59-8A1C-4C3D-BEB7-D38871294F91}"/>
              </a:ext>
            </a:extLst>
          </p:cNvPr>
          <p:cNvSpPr/>
          <p:nvPr/>
        </p:nvSpPr>
        <p:spPr>
          <a:xfrm>
            <a:off x="838200" y="996696"/>
            <a:ext cx="259080" cy="67665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5C9DFA-E469-4C08-94BD-1F393C7C63AB}"/>
              </a:ext>
            </a:extLst>
          </p:cNvPr>
          <p:cNvSpPr/>
          <p:nvPr/>
        </p:nvSpPr>
        <p:spPr>
          <a:xfrm>
            <a:off x="838199" y="1878928"/>
            <a:ext cx="259080" cy="139461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D57445-F2CB-44E3-9A78-EC585865E2F6}"/>
              </a:ext>
            </a:extLst>
          </p:cNvPr>
          <p:cNvSpPr/>
          <p:nvPr/>
        </p:nvSpPr>
        <p:spPr>
          <a:xfrm>
            <a:off x="838199" y="3452931"/>
            <a:ext cx="259080" cy="35362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2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A580-D7CF-294E-934E-CF7B73DB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0982B-6C17-D040-8C0B-6642AE253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Predictively model dynamic changes in foot morphology during gait with statistical shape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EA789-F819-7847-80BD-35F5ED02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DB318-2FB2-5047-A02C-926D01074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E989-2D46-4142-BACC-3FE8F3F9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4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F54DD1-56A7-CB45-9B5A-8347E354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2B433F-FE9E-CA42-921C-B890985A7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4D scanning system to capture foot shape changes during gait cycle</a:t>
            </a:r>
          </a:p>
          <a:p>
            <a:r>
              <a:rPr lang="en-US" dirty="0"/>
              <a:t>Create a predictive model of foot shape changes across the dorsal surface during stance phase</a:t>
            </a:r>
          </a:p>
          <a:p>
            <a:r>
              <a:rPr lang="en-US" dirty="0"/>
              <a:t>Identify specific areas of the foot that change shape during stance phase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7453B-E776-074C-A203-31A6382B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D927-118A-9549-B74F-C897BEF2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5E52-0C0A-4249-BC1C-E4D1BF68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72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1C8BD0-567F-0440-AFB7-B21AD4E9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8A977-DB54-434B-B75E-AC406125D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Planetary exploration and spacesuit injury incidence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2ABC-4F47-3D4F-895B-841E56A6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BFED8-6D30-2540-8E19-B52AF524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FE2C9-A18F-A144-854D-4DCE795E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18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8D9F-F720-41BE-9366-F2F334E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 4D Scanning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4C791-0DF8-4422-A7C8-F79E3524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FE2CC-D0A3-432F-824B-12205404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C45E6-1DAE-47D7-8A8F-F80A35AA5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30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F9683C-31BB-4957-9707-F04AA5937928}"/>
              </a:ext>
            </a:extLst>
          </p:cNvPr>
          <p:cNvSpPr txBox="1">
            <a:spLocks/>
          </p:cNvSpPr>
          <p:nvPr/>
        </p:nvSpPr>
        <p:spPr>
          <a:xfrm>
            <a:off x="838200" y="2304288"/>
            <a:ext cx="10515600" cy="3287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DynaMo</a:t>
            </a:r>
            <a:r>
              <a:rPr lang="en-US" baseline="30000" dirty="0"/>
              <a:t>1</a:t>
            </a:r>
            <a:r>
              <a:rPr lang="en-US" dirty="0"/>
              <a:t>: software library to use multiple Intel RealSense cameras for your own applications</a:t>
            </a:r>
          </a:p>
          <a:p>
            <a:r>
              <a:rPr lang="en-US" dirty="0"/>
              <a:t>Current Features:</a:t>
            </a:r>
          </a:p>
          <a:p>
            <a:pPr lvl="1"/>
            <a:r>
              <a:rPr lang="en-US" dirty="0"/>
              <a:t>Camera Calibration</a:t>
            </a:r>
          </a:p>
          <a:p>
            <a:pPr lvl="1"/>
            <a:r>
              <a:rPr lang="en-US" dirty="0"/>
              <a:t>Data collection from multiple cameras</a:t>
            </a:r>
          </a:p>
          <a:p>
            <a:pPr lvl="1"/>
            <a:r>
              <a:rPr lang="en-US" dirty="0"/>
              <a:t>Marker locations from captured data</a:t>
            </a:r>
          </a:p>
          <a:p>
            <a:pPr lvl="1"/>
            <a:r>
              <a:rPr lang="en-US" dirty="0"/>
              <a:t>Multiple frame iterative camera calibration to expand capture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   volume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875E8-80F9-46F8-AD6D-26D0617FDEF8}"/>
              </a:ext>
            </a:extLst>
          </p:cNvPr>
          <p:cNvSpPr/>
          <p:nvPr/>
        </p:nvSpPr>
        <p:spPr>
          <a:xfrm>
            <a:off x="975360" y="5681879"/>
            <a:ext cx="10981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>
                <a:solidFill>
                  <a:prstClr val="black"/>
                </a:solidFill>
              </a:rPr>
              <a:t>1</a:t>
            </a:r>
            <a:r>
              <a:rPr lang="en-US" sz="1600" dirty="0">
                <a:solidFill>
                  <a:prstClr val="black"/>
                </a:solidFill>
              </a:rPr>
              <a:t>Boppana and Anderson. </a:t>
            </a:r>
            <a:r>
              <a:rPr lang="en-US" sz="1600" i="1" dirty="0">
                <a:solidFill>
                  <a:prstClr val="black"/>
                </a:solidFill>
              </a:rPr>
              <a:t>DynaMo: Dynamic Body Shape and Motion Capture with Intel RealSense Cameras </a:t>
            </a:r>
            <a:r>
              <a:rPr lang="en-US" sz="1600" dirty="0">
                <a:solidFill>
                  <a:prstClr val="black"/>
                </a:solidFill>
              </a:rPr>
              <a:t>(2019). Journal of Open Source Software.</a:t>
            </a:r>
          </a:p>
        </p:txBody>
      </p:sp>
      <p:pic>
        <p:nvPicPr>
          <p:cNvPr id="20" name="Picture 4" descr="Image result for intel d415">
            <a:extLst>
              <a:ext uri="{FF2B5EF4-FFF2-40B4-BE49-F238E27FC236}">
                <a16:creationId xmlns:a16="http://schemas.microsoft.com/office/drawing/2014/main" id="{3F76DD17-5317-BF4D-A705-574018E477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53" y="362465"/>
            <a:ext cx="6361492" cy="281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A58744-AD81-344A-981E-640CE499E8A2}"/>
              </a:ext>
            </a:extLst>
          </p:cNvPr>
          <p:cNvSpPr txBox="1"/>
          <p:nvPr/>
        </p:nvSpPr>
        <p:spPr>
          <a:xfrm>
            <a:off x="975360" y="1078992"/>
            <a:ext cx="2545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Intel RealSense D415: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90 fps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15cm to 10m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6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C2FA-1CF5-4F37-A35F-4B36966A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0EC8E-EC54-44A7-8C5D-8312DA62CE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Subject anthropometry</a:t>
            </a:r>
          </a:p>
          <a:p>
            <a:pPr lvl="1"/>
            <a:r>
              <a:rPr lang="en-US" dirty="0"/>
              <a:t>Height, weight, </a:t>
            </a:r>
          </a:p>
          <a:p>
            <a:pPr lvl="1"/>
            <a:r>
              <a:rPr lang="en-US" dirty="0"/>
              <a:t>Foot length, foot width, arch length with </a:t>
            </a:r>
            <a:r>
              <a:rPr lang="en-US" dirty="0" err="1"/>
              <a:t>Brannock</a:t>
            </a:r>
            <a:r>
              <a:rPr lang="en-US" dirty="0"/>
              <a:t> device</a:t>
            </a:r>
          </a:p>
          <a:p>
            <a:r>
              <a:rPr lang="en-US" dirty="0"/>
              <a:t>Foot Preparation</a:t>
            </a:r>
          </a:p>
          <a:p>
            <a:pPr lvl="1"/>
            <a:r>
              <a:rPr lang="en-US" dirty="0"/>
              <a:t>Left foot covered in black sock</a:t>
            </a:r>
          </a:p>
          <a:p>
            <a:pPr lvl="1"/>
            <a:r>
              <a:rPr lang="pt-BR" dirty="0"/>
              <a:t>Right foot marked with 18 reflective markers</a:t>
            </a:r>
          </a:p>
          <a:p>
            <a:r>
              <a:rPr lang="pt-BR" dirty="0"/>
              <a:t>Subject walks on treadmill at 1.4 m/s</a:t>
            </a:r>
          </a:p>
          <a:p>
            <a:pPr lvl="1"/>
            <a:r>
              <a:rPr lang="pt-BR" dirty="0"/>
              <a:t>1 minute warm-up</a:t>
            </a:r>
          </a:p>
          <a:p>
            <a:pPr lvl="1"/>
            <a:r>
              <a:rPr lang="pt-BR" dirty="0"/>
              <a:t>Data collection for 10 seconds </a:t>
            </a:r>
          </a:p>
          <a:p>
            <a:pPr lvl="1"/>
            <a:r>
              <a:rPr lang="pt-BR" dirty="0"/>
              <a:t>Review and repeat if necessary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8DE4CE-52BF-4732-B6EE-2663537D6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https://lh3.googleusercontent.com/NbZ9HOPRS18XIrhbIgvVy-tsKtM8z7w-w3sGTBULJ7jAkjfUmXKbxbE8N-VWP3XfmIz6mLrubtqCVFLeor_tVqyVG3dO67tw5b3TT7tXtclc32Kido1YNKIDQ-H3TOKgj4Iy-BwNtKG1tIGSVs3_5Hs9LXW8fwpnIqWxXQ_sDZ0IFYhJ1Nw1cL7wABXHamjWlXB2XGmvZ-by0EQCITH8NaaJNug77Nq-L9P7Nd_dn8-bj74TLYEa7gXT0IM5kZmGIzlgMUvM7z0yTBcKQnmqRfpufbtOChQqSFFrOZoohcxXsfCuZetJJEHEmhAJ4ccxBU48SkHDN6MUTkSMahpj_oYmlAD8yWDcrknoX2mHT6IIENsLpabiKwK8n5JCCe-Wmem8psughnqIBBBBXB8PGEPrB-6BgWFpD6hVEd3xbxS0fP7QEh2-2oNZAo52QvTkBYhD1WAQuCnFq6Giv-tYZTYPJyMc9fK63e7j8x5vZC93vAGXedeJ5_BqPsIe_HS46BgVEXZO9ipYUP-lCj1WbZwt5AfBi0rR-tw8Fq7jCM5bk2Ab3zDxeAt-FeFvizDBsqAGMvw6uNGb2Vdeq3MyEPr744l8KE0OvlqwIn4iapN1P7EOoT8SjLYrCXfLts3450IzZUxnJKf7whxR5AC0mud1-Yaq7X6g=s0">
            <a:extLst>
              <a:ext uri="{FF2B5EF4-FFF2-40B4-BE49-F238E27FC236}">
                <a16:creationId xmlns:a16="http://schemas.microsoft.com/office/drawing/2014/main" id="{CED0ECDE-CE5B-4D83-ABBD-D5CDBFB8F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821939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590330-E2F5-4A30-8FEC-AEC6BB9E4D9A}"/>
              </a:ext>
            </a:extLst>
          </p:cNvPr>
          <p:cNvSpPr txBox="1"/>
          <p:nvPr/>
        </p:nvSpPr>
        <p:spPr>
          <a:xfrm>
            <a:off x="6172200" y="481965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 treadmill in CU Locomotion Laboratory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76DFA5C-6BA0-40A9-8C12-94AABEF6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5DF41-3927-4FE8-BECA-3A66D1F97456}" type="slidenum">
              <a:rPr lang="en-US" smtClean="0"/>
              <a:t>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3EA11-FF7C-4D18-B413-0A0486C9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A2190EF-50C8-4673-BD75-E1CC798B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CE775A-4F58-4E0F-B117-6324E1C61699}"/>
              </a:ext>
            </a:extLst>
          </p:cNvPr>
          <p:cNvSpPr/>
          <p:nvPr/>
        </p:nvSpPr>
        <p:spPr>
          <a:xfrm rot="18770503">
            <a:off x="9689704" y="2626133"/>
            <a:ext cx="640080" cy="5467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>
              <a:rot lat="2400000" lon="270000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5B167B-5A90-4E50-9D50-68679AF1F5B4}"/>
              </a:ext>
            </a:extLst>
          </p:cNvPr>
          <p:cNvSpPr/>
          <p:nvPr/>
        </p:nvSpPr>
        <p:spPr>
          <a:xfrm rot="19110195">
            <a:off x="8028696" y="3254546"/>
            <a:ext cx="1365335" cy="806586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7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F5B6-407C-4315-8294-4E051E1E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A0F59-57C2-4125-A2AF-CA2DF52D6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663" y="1428231"/>
            <a:ext cx="8559338" cy="481462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4B220-8AC1-4153-A13E-F1701C77E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478150" cy="319930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B8A42-3481-4857-9499-D743C0B275D1}"/>
              </a:ext>
            </a:extLst>
          </p:cNvPr>
          <p:cNvSpPr txBox="1"/>
          <p:nvPr/>
        </p:nvSpPr>
        <p:spPr>
          <a:xfrm>
            <a:off x="2709948" y="1230319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E90AA-0CA3-4A7A-9864-6D1422202E19}"/>
              </a:ext>
            </a:extLst>
          </p:cNvPr>
          <p:cNvSpPr txBox="1"/>
          <p:nvPr/>
        </p:nvSpPr>
        <p:spPr>
          <a:xfrm>
            <a:off x="5497483" y="1230319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87B10-5CB2-4878-9ED8-6047A4AF2A8E}"/>
              </a:ext>
            </a:extLst>
          </p:cNvPr>
          <p:cNvSpPr txBox="1"/>
          <p:nvPr/>
        </p:nvSpPr>
        <p:spPr>
          <a:xfrm>
            <a:off x="8162266" y="1243565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6ADF7-19E7-40AF-A913-11EAB292751D}"/>
              </a:ext>
            </a:extLst>
          </p:cNvPr>
          <p:cNvSpPr txBox="1"/>
          <p:nvPr/>
        </p:nvSpPr>
        <p:spPr>
          <a:xfrm>
            <a:off x="8162266" y="2829970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4E285-95CA-4F53-816A-56FFD5488CB7}"/>
              </a:ext>
            </a:extLst>
          </p:cNvPr>
          <p:cNvSpPr txBox="1"/>
          <p:nvPr/>
        </p:nvSpPr>
        <p:spPr>
          <a:xfrm>
            <a:off x="5497483" y="2829970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57DCF-3E57-424D-9FE6-11D0A07F8CBE}"/>
              </a:ext>
            </a:extLst>
          </p:cNvPr>
          <p:cNvSpPr txBox="1"/>
          <p:nvPr/>
        </p:nvSpPr>
        <p:spPr>
          <a:xfrm>
            <a:off x="2709948" y="2829970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475-2626-4047-A743-1FE7345C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32138" cy="365125"/>
          </a:xfr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92B0A5-7296-4671-95D7-73365C87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6410" y="6356348"/>
            <a:ext cx="5339178" cy="365125"/>
          </a:xfr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2ED901-CDE1-425A-BB8E-C4D9322B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98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CB19EEC-7995-4F09-910E-B25A83593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9127" y="-1210270"/>
            <a:ext cx="13214702" cy="7433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CD5746-7585-401D-B313-B85D4EC9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Isolated Foot Capture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9364-3B32-4BFF-8443-82D7C2C6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32138" cy="365125"/>
          </a:xfrm>
        </p:spPr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07B72-6ED6-41AC-B7FD-C987CB8F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6410" y="6356348"/>
            <a:ext cx="5339178" cy="365125"/>
          </a:xfrm>
        </p:spPr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570CA-20DE-47B9-94D9-DC4FDBBF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7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5F45-7C40-4C42-87F2-5D2A8F35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Development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8E190-9B66-4C16-8942-73461618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DE6EE-290B-465C-B714-4B162291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F3860-3D6B-4415-8FE0-CD36AEE7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34</a:t>
            </a:fld>
            <a:endParaRPr lang="en-US"/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236BC06D-02F1-804C-B44F-F3CBB917BD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00783" y="642552"/>
            <a:ext cx="8790432" cy="5550994"/>
          </a:xfrm>
        </p:spPr>
      </p:pic>
    </p:spTree>
    <p:extLst>
      <p:ext uri="{BB962C8B-B14F-4D97-AF65-F5344CB8AC3E}">
        <p14:creationId xmlns:p14="http://schemas.microsoft.com/office/powerpoint/2010/main" val="748890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924E-7C8A-4441-8482-0A26B766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C2B07-FF44-FC43-8AE2-B7BECA64D8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Principal components identify axes of highest variation</a:t>
            </a:r>
          </a:p>
          <a:p>
            <a:r>
              <a:rPr lang="en-US" dirty="0"/>
              <a:t>Elastic Net regularization to calculate linear coefficients for each principal component</a:t>
            </a:r>
          </a:p>
          <a:p>
            <a:pPr lvl="1"/>
            <a:r>
              <a:rPr lang="en-US" dirty="0"/>
              <a:t>Multiple models built to assess how many PCs to predict (8, 27, 105) and inclusion of highly cross-correlated predictors (arch length, BMI, height)</a:t>
            </a:r>
          </a:p>
          <a:p>
            <a:pPr lvl="1"/>
            <a:r>
              <a:rPr lang="en-US" dirty="0"/>
              <a:t>Leave-one-out cross validation with each subject’s scans to assess performance</a:t>
            </a:r>
          </a:p>
        </p:txBody>
      </p:sp>
      <p:pic>
        <p:nvPicPr>
          <p:cNvPr id="10" name="Content Placeholder 9" descr="Shape&#10;&#10;Description automatically generated">
            <a:extLst>
              <a:ext uri="{FF2B5EF4-FFF2-40B4-BE49-F238E27FC236}">
                <a16:creationId xmlns:a16="http://schemas.microsoft.com/office/drawing/2014/main" id="{5D41A17B-6957-F44B-9E4C-8603304576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6520" y="1481289"/>
            <a:ext cx="5181600" cy="348387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97A93-FF78-284C-9F1B-4C72D8F2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74FF5-54F2-0F4E-92B3-0F57B44A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0AAFA-FEEA-584D-9DC4-994D318C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04F52-6FFF-4C7F-B4F7-82A2E6FE9DB9}"/>
              </a:ext>
            </a:extLst>
          </p:cNvPr>
          <p:cNvSpPr txBox="1"/>
          <p:nvPr/>
        </p:nvSpPr>
        <p:spPr>
          <a:xfrm>
            <a:off x="7167183" y="4974688"/>
            <a:ext cx="364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Model performance across validated models</a:t>
            </a:r>
          </a:p>
        </p:txBody>
      </p:sp>
    </p:spTree>
    <p:extLst>
      <p:ext uri="{BB962C8B-B14F-4D97-AF65-F5344CB8AC3E}">
        <p14:creationId xmlns:p14="http://schemas.microsoft.com/office/powerpoint/2010/main" val="3265068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1D95-A343-8E4B-86B6-D9D0ABB7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Predictive Foot Shape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12559-B6D2-E140-B215-DCC2703D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6FB11-8316-D847-B2D3-332DFF58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05E0-44A8-6645-BD5A-9627C2B3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36</a:t>
            </a:fld>
            <a:endParaRPr lang="en-US"/>
          </a:p>
        </p:txBody>
      </p:sp>
      <p:pic>
        <p:nvPicPr>
          <p:cNvPr id="8" name="Supplemental Video" descr="Supplemental Video">
            <a:hlinkClick r:id="" action="ppaction://media"/>
            <a:extLst>
              <a:ext uri="{FF2B5EF4-FFF2-40B4-BE49-F238E27FC236}">
                <a16:creationId xmlns:a16="http://schemas.microsoft.com/office/drawing/2014/main" id="{83927051-9285-A845-BB7C-EE18C94FB0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0721" y="580207"/>
            <a:ext cx="8190557" cy="46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F791-D5E8-D945-A210-ABB0C651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Foot Shape Changes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202452-71F0-7E41-91A3-C077EB62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heel-off (as the MTP joint is dorsiflexing)</a:t>
            </a:r>
          </a:p>
          <a:p>
            <a:pPr lvl="1"/>
            <a:r>
              <a:rPr lang="en-US" dirty="0"/>
              <a:t>Midfoot girth decreased</a:t>
            </a:r>
          </a:p>
          <a:p>
            <a:r>
              <a:rPr lang="en-US" dirty="0"/>
              <a:t>Just prior to toe-off (ankle eversion and external rotation)</a:t>
            </a:r>
          </a:p>
          <a:p>
            <a:pPr lvl="1"/>
            <a:r>
              <a:rPr lang="en-US" dirty="0"/>
              <a:t>Midfoot, ankle, and MTP joint girth increased </a:t>
            </a:r>
          </a:p>
          <a:p>
            <a:pPr lvl="1"/>
            <a:r>
              <a:rPr lang="en-US" dirty="0"/>
              <a:t>medial malleolus girth decreased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E23B1-1992-4448-A3E1-FE70283C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1A061-AA36-F242-9D2A-036F2C873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D1819-FBF6-D745-B160-03A90545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8235B19-3B8B-4386-A685-527D30D7E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19" r="77123" b="22788"/>
          <a:stretch/>
        </p:blipFill>
        <p:spPr>
          <a:xfrm>
            <a:off x="727702" y="3429000"/>
            <a:ext cx="3702691" cy="224790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B356793-00C2-4F4D-BDD5-E965196AB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8" t="54125" r="50935" b="22982"/>
          <a:stretch/>
        </p:blipFill>
        <p:spPr>
          <a:xfrm>
            <a:off x="4540891" y="3429000"/>
            <a:ext cx="3702691" cy="224790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75A992FD-E8BC-452B-AAA1-1D7D7524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4" t="54229" r="25669" b="23499"/>
          <a:stretch/>
        </p:blipFill>
        <p:spPr>
          <a:xfrm>
            <a:off x="8153399" y="3429000"/>
            <a:ext cx="3702691" cy="2186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614034-0834-4D26-823F-F2E32000312D}"/>
              </a:ext>
            </a:extLst>
          </p:cNvPr>
          <p:cNvSpPr txBox="1"/>
          <p:nvPr/>
        </p:nvSpPr>
        <p:spPr>
          <a:xfrm>
            <a:off x="787344" y="5554960"/>
            <a:ext cx="1106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Changes in midfoot girth (A,B), ankle girth (B,C),and malleolus girth (C) during gait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F143C-8CFA-4763-B35D-DEE08512C343}"/>
              </a:ext>
            </a:extLst>
          </p:cNvPr>
          <p:cNvSpPr txBox="1"/>
          <p:nvPr/>
        </p:nvSpPr>
        <p:spPr>
          <a:xfrm>
            <a:off x="1123256" y="3549800"/>
            <a:ext cx="30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04A35-4E36-4A7A-A30D-D8C31AC71C83}"/>
              </a:ext>
            </a:extLst>
          </p:cNvPr>
          <p:cNvSpPr txBox="1"/>
          <p:nvPr/>
        </p:nvSpPr>
        <p:spPr>
          <a:xfrm>
            <a:off x="4715449" y="3549800"/>
            <a:ext cx="30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1E057A-8613-4279-B09B-0344D3954491}"/>
              </a:ext>
            </a:extLst>
          </p:cNvPr>
          <p:cNvSpPr txBox="1"/>
          <p:nvPr/>
        </p:nvSpPr>
        <p:spPr>
          <a:xfrm>
            <a:off x="8303182" y="3549800"/>
            <a:ext cx="30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91711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F54DD1-56A7-CB45-9B5A-8347E354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2B433F-FE9E-CA42-921C-B890985A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9"/>
            <a:ext cx="10515600" cy="2899554"/>
          </a:xfrm>
        </p:spPr>
        <p:txBody>
          <a:bodyPr/>
          <a:lstStyle/>
          <a:p>
            <a:r>
              <a:rPr lang="en-US" dirty="0"/>
              <a:t>Develop a 4D scanning system to capture foot shape changes during gait cycle</a:t>
            </a:r>
          </a:p>
          <a:p>
            <a:r>
              <a:rPr lang="en-US" dirty="0"/>
              <a:t>Create a predictive model of foot shape changes across the dorsal surface during stance phase</a:t>
            </a:r>
          </a:p>
          <a:p>
            <a:r>
              <a:rPr lang="en-US" dirty="0"/>
              <a:t>Identify specific areas of the foot that change shape during stance phase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7453B-E776-074C-A203-31A6382B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D927-118A-9549-B74F-C897BEF2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5E52-0C0A-4249-BC1C-E4D1BF68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BED81-83FE-5B4A-A632-437D83CF77BB}"/>
              </a:ext>
            </a:extLst>
          </p:cNvPr>
          <p:cNvSpPr/>
          <p:nvPr/>
        </p:nvSpPr>
        <p:spPr>
          <a:xfrm>
            <a:off x="838200" y="996696"/>
            <a:ext cx="259080" cy="67665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9A53F6-4385-5947-B28A-8C944BCF6517}"/>
              </a:ext>
            </a:extLst>
          </p:cNvPr>
          <p:cNvSpPr/>
          <p:nvPr/>
        </p:nvSpPr>
        <p:spPr>
          <a:xfrm>
            <a:off x="838200" y="1879373"/>
            <a:ext cx="259080" cy="67665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EC7407-A6F5-5A43-AB0B-6913BE773747}"/>
              </a:ext>
            </a:extLst>
          </p:cNvPr>
          <p:cNvSpPr/>
          <p:nvPr/>
        </p:nvSpPr>
        <p:spPr>
          <a:xfrm>
            <a:off x="838200" y="2766903"/>
            <a:ext cx="259080" cy="67665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118BD41-634A-6B4C-BF0C-3926D91CCE26}"/>
              </a:ext>
            </a:extLst>
          </p:cNvPr>
          <p:cNvSpPr txBox="1">
            <a:spLocks/>
          </p:cNvSpPr>
          <p:nvPr/>
        </p:nvSpPr>
        <p:spPr>
          <a:xfrm>
            <a:off x="838199" y="3896249"/>
            <a:ext cx="10515600" cy="177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Key: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50703D-7015-8349-9908-B8176904920B}"/>
              </a:ext>
            </a:extLst>
          </p:cNvPr>
          <p:cNvSpPr/>
          <p:nvPr/>
        </p:nvSpPr>
        <p:spPr>
          <a:xfrm>
            <a:off x="2980942" y="4485755"/>
            <a:ext cx="1351888" cy="52515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0A2B3A-1BC4-6F4B-99F4-D724204CEC4D}"/>
              </a:ext>
            </a:extLst>
          </p:cNvPr>
          <p:cNvSpPr/>
          <p:nvPr/>
        </p:nvSpPr>
        <p:spPr>
          <a:xfrm>
            <a:off x="5420055" y="4485756"/>
            <a:ext cx="1351888" cy="5251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 Progress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612AF-41F7-1347-A48D-55B1A01452AC}"/>
              </a:ext>
            </a:extLst>
          </p:cNvPr>
          <p:cNvSpPr/>
          <p:nvPr/>
        </p:nvSpPr>
        <p:spPr>
          <a:xfrm>
            <a:off x="7859168" y="4485754"/>
            <a:ext cx="1351888" cy="52515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</a:t>
            </a:r>
          </a:p>
        </p:txBody>
      </p:sp>
    </p:spTree>
    <p:extLst>
      <p:ext uri="{BB962C8B-B14F-4D97-AF65-F5344CB8AC3E}">
        <p14:creationId xmlns:p14="http://schemas.microsoft.com/office/powerpoint/2010/main" val="2501632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285F7-F320-C041-90E4-4BD3CEF5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3FB15-BBD5-434E-B100-DE15CE8A2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 a design methodology to integrate shape modeling into planetary spacesuit boot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2A7E-0064-9347-BF11-D089BB61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C0659-2330-7046-93DE-208D94BF2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F2A0-93C9-EE49-909B-5AB5CEB5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6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9C9E-EBB5-47EE-ABF0-2123E24C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358A-4D0B-4F74-B6D2-BBD51455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FD199-67AE-40E2-90AA-E444308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E85E8-F76A-42E4-AEE8-779840A3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A3367-8EF2-4119-A389-F16FD440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4</a:t>
            </a:fld>
            <a:endParaRPr lang="en-US"/>
          </a:p>
        </p:txBody>
      </p:sp>
      <p:pic>
        <p:nvPicPr>
          <p:cNvPr id="1028" name="Picture 4" descr="Image result for nasa gateway roadmap">
            <a:extLst>
              <a:ext uri="{FF2B5EF4-FFF2-40B4-BE49-F238E27FC236}">
                <a16:creationId xmlns:a16="http://schemas.microsoft.com/office/drawing/2014/main" id="{545A02A7-03AD-4878-9F94-3B191B40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" y="-562"/>
            <a:ext cx="11028218" cy="61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709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B41A84-C88C-8840-A3E9-DDA967A8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646F42-2ED8-604D-B095-49389D67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to characterize foot mobility</a:t>
            </a:r>
          </a:p>
          <a:p>
            <a:r>
              <a:rPr lang="en-US" dirty="0"/>
              <a:t>Development of a biomechanical framework to integrate foot shape modeling into spacesuit boot design</a:t>
            </a:r>
          </a:p>
          <a:p>
            <a:r>
              <a:rPr lang="en-US" dirty="0"/>
              <a:t>Design and construction of a spacesuit boot prototype</a:t>
            </a:r>
          </a:p>
          <a:p>
            <a:r>
              <a:rPr lang="en-US" dirty="0"/>
              <a:t>Fleet sizing analysis of instep height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CEB5F-E36E-8045-BA9A-56B25812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4D3DE-EF41-014D-91C8-09796E6B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1AA8B-9F4C-C940-B5C1-7C57C77F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74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B5AA-2A5E-2C42-9A4C-EA51AA89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Ideal Foot Mobility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C7F22-EE9A-2F4A-A716-45D59D29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536B5-4BFD-3A4B-A420-BD17B05D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D58FC-9F2A-DC47-BBD1-7D246CCB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41</a:t>
            </a:fld>
            <a:endParaRPr lang="en-US"/>
          </a:p>
        </p:txBody>
      </p:sp>
      <p:pic>
        <p:nvPicPr>
          <p:cNvPr id="10" name="Content Placeholder 9" descr="A picture containing light&#10;&#10;Description automatically generated">
            <a:extLst>
              <a:ext uri="{FF2B5EF4-FFF2-40B4-BE49-F238E27FC236}">
                <a16:creationId xmlns:a16="http://schemas.microsoft.com/office/drawing/2014/main" id="{D0FF2044-46B1-C94C-9B8B-52D8BFD68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940" y="1048765"/>
            <a:ext cx="7080117" cy="4760470"/>
          </a:xfrm>
        </p:spPr>
      </p:pic>
    </p:spTree>
    <p:extLst>
      <p:ext uri="{BB962C8B-B14F-4D97-AF65-F5344CB8AC3E}">
        <p14:creationId xmlns:p14="http://schemas.microsoft.com/office/powerpoint/2010/main" val="71902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6CDE-24CF-0048-934F-B50EEA6E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 Design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70FF4-C3BF-D844-B1D0-E9788C4D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97D4B-C820-DD4F-9605-78668EA8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B1C9-9FB9-B94B-9470-B3AF5F88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13AD2B-02CC-1E4E-B51E-9560B22F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16" y="1018014"/>
            <a:ext cx="9547565" cy="38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28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9AD5-9CE2-AE44-874D-739E1B70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2706-4EB4-0B48-B5F6-81BA2F5CA6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Collaboration with University of Oregon Portland Sports Product Design Department</a:t>
            </a:r>
          </a:p>
          <a:p>
            <a:r>
              <a:rPr lang="en-US" dirty="0"/>
              <a:t>High-top for ankle stability</a:t>
            </a:r>
          </a:p>
          <a:p>
            <a:r>
              <a:rPr lang="en-US" dirty="0"/>
              <a:t>Convoluted or bellowed ankle joint</a:t>
            </a:r>
          </a:p>
          <a:p>
            <a:r>
              <a:rPr lang="en-US" dirty="0"/>
              <a:t>BOA Lacing feature to enable contracting midfoot during heel-off </a:t>
            </a:r>
          </a:p>
          <a:p>
            <a:r>
              <a:rPr lang="en-US" dirty="0"/>
              <a:t>Limit MTP joint flexibility and use sole to allow for push-off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EC3E4D-9F4E-6A4D-800E-E4B355E09E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2549" y="732485"/>
            <a:ext cx="4921251" cy="48122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30B42-5235-3648-9AA7-59703F7F4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CC55E-F255-4344-BD66-A0E361B0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AC6B0-AA7D-FC4D-B0D7-7104E860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6BB3C-8BBE-4263-A960-574F5435D858}"/>
              </a:ext>
            </a:extLst>
          </p:cNvPr>
          <p:cNvSpPr txBox="1"/>
          <p:nvPr/>
        </p:nvSpPr>
        <p:spPr>
          <a:xfrm>
            <a:off x="7071650" y="5311545"/>
            <a:ext cx="364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Example of lacing around midfoot</a:t>
            </a:r>
          </a:p>
        </p:txBody>
      </p:sp>
    </p:spTree>
    <p:extLst>
      <p:ext uri="{BB962C8B-B14F-4D97-AF65-F5344CB8AC3E}">
        <p14:creationId xmlns:p14="http://schemas.microsoft.com/office/powerpoint/2010/main" val="2722782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4D90-A8E2-084E-9385-F5DB8F52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 Design -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2084F-0B86-594A-AC52-19F95792C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boot to interface with lab glovebox for pressurized testing</a:t>
            </a:r>
          </a:p>
          <a:p>
            <a:pPr lvl="1"/>
            <a:r>
              <a:rPr lang="en-US" dirty="0"/>
              <a:t>Vacuum pulled in glovebox allows for boot to be pressurized</a:t>
            </a:r>
          </a:p>
          <a:p>
            <a:r>
              <a:rPr lang="en-US" dirty="0"/>
              <a:t>Test feasibility of pressurized seal around ankle</a:t>
            </a:r>
          </a:p>
          <a:p>
            <a:pPr lvl="1"/>
            <a:r>
              <a:rPr lang="en-US" dirty="0"/>
              <a:t>Test with practice boot</a:t>
            </a:r>
          </a:p>
          <a:p>
            <a:pPr lvl="1"/>
            <a:r>
              <a:rPr lang="en-US" dirty="0"/>
              <a:t>Allows for additional opportunities for testing (SA4)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DF0F8-C3CB-B74D-BD68-5C8CBAB2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3C6C5-E821-6244-B57B-94AF0CC3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C39B5-9DCE-BA45-8B67-FC913F28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49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A18B-C043-FA48-960C-FAA8E21B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Fleet Sizing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783F9-B7B6-2A48-9BDD-214147B81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 with </a:t>
            </a:r>
            <a:r>
              <a:rPr lang="en-US" dirty="0" err="1"/>
              <a:t>Volumental</a:t>
            </a:r>
            <a:endParaRPr lang="en-US" dirty="0"/>
          </a:p>
          <a:p>
            <a:r>
              <a:rPr lang="en-US" dirty="0"/>
              <a:t>Focus on instep height changes in the population</a:t>
            </a:r>
          </a:p>
          <a:p>
            <a:pPr lvl="1"/>
            <a:r>
              <a:rPr lang="en-US" dirty="0"/>
              <a:t>Captured by </a:t>
            </a:r>
            <a:r>
              <a:rPr lang="en-US" dirty="0" err="1"/>
              <a:t>Volumental</a:t>
            </a:r>
            <a:r>
              <a:rPr lang="en-US" dirty="0"/>
              <a:t> across 7 million static foot scans</a:t>
            </a:r>
          </a:p>
          <a:p>
            <a:pPr lvl="1"/>
            <a:r>
              <a:rPr lang="en-US" dirty="0"/>
              <a:t>Incorporate findings from dynamic model (SA2)</a:t>
            </a:r>
          </a:p>
          <a:p>
            <a:r>
              <a:rPr lang="en-US" dirty="0"/>
              <a:t>Characterize instep height distribution over foot length </a:t>
            </a:r>
          </a:p>
          <a:p>
            <a:r>
              <a:rPr lang="en-US" dirty="0"/>
              <a:t>Develop sizing recommendations to fit target population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BB04C-77B1-0C49-952B-20A168AE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FF586-21C1-0B42-ACE2-0C4DC4B5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77BA7-EDD3-104E-909B-868C8F05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3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B41A84-C88C-8840-A3E9-DDA967A8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646F42-2ED8-604D-B095-49389D67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to characterize foot mobility</a:t>
            </a:r>
          </a:p>
          <a:p>
            <a:r>
              <a:rPr lang="en-US" dirty="0"/>
              <a:t>Development of a biomechanical framework to integrate foot shape modeling into spacesuit boot design</a:t>
            </a:r>
          </a:p>
          <a:p>
            <a:r>
              <a:rPr lang="en-US" dirty="0"/>
              <a:t>Design and construction of a spacesuit boot prototype</a:t>
            </a:r>
          </a:p>
          <a:p>
            <a:r>
              <a:rPr lang="en-US" dirty="0"/>
              <a:t>Fleet sizing analysis of instep height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CEB5F-E36E-8045-BA9A-56B25812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4D3DE-EF41-014D-91C8-09796E6B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1AA8B-9F4C-C940-B5C1-7C57C77F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CF3064D-C2EB-D442-B11D-83596F176F21}"/>
              </a:ext>
            </a:extLst>
          </p:cNvPr>
          <p:cNvSpPr txBox="1">
            <a:spLocks/>
          </p:cNvSpPr>
          <p:nvPr/>
        </p:nvSpPr>
        <p:spPr>
          <a:xfrm>
            <a:off x="838199" y="3896249"/>
            <a:ext cx="10515600" cy="177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Key: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8FE65B-2078-D44C-858A-D6130F9D7434}"/>
              </a:ext>
            </a:extLst>
          </p:cNvPr>
          <p:cNvSpPr/>
          <p:nvPr/>
        </p:nvSpPr>
        <p:spPr>
          <a:xfrm>
            <a:off x="2980942" y="4485755"/>
            <a:ext cx="1351888" cy="52515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FD768-F1C2-E943-A4C3-C4B83FCE55F2}"/>
              </a:ext>
            </a:extLst>
          </p:cNvPr>
          <p:cNvSpPr/>
          <p:nvPr/>
        </p:nvSpPr>
        <p:spPr>
          <a:xfrm>
            <a:off x="5420055" y="4485756"/>
            <a:ext cx="1351888" cy="5251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 Progress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DF5ECF-0E17-294E-8C3E-0A79B4D5F7CB}"/>
              </a:ext>
            </a:extLst>
          </p:cNvPr>
          <p:cNvSpPr/>
          <p:nvPr/>
        </p:nvSpPr>
        <p:spPr>
          <a:xfrm>
            <a:off x="7859168" y="4485754"/>
            <a:ext cx="1351888" cy="52515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FF06B0-AC3E-A447-810F-A8F04A12F53D}"/>
              </a:ext>
            </a:extLst>
          </p:cNvPr>
          <p:cNvSpPr/>
          <p:nvPr/>
        </p:nvSpPr>
        <p:spPr>
          <a:xfrm>
            <a:off x="838200" y="996696"/>
            <a:ext cx="259080" cy="3053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759359-FB4F-E949-9A6E-EFA3FABB98D1}"/>
              </a:ext>
            </a:extLst>
          </p:cNvPr>
          <p:cNvSpPr/>
          <p:nvPr/>
        </p:nvSpPr>
        <p:spPr>
          <a:xfrm>
            <a:off x="838199" y="1531722"/>
            <a:ext cx="259080" cy="6449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52FD6-1A23-AA46-9F47-2C44D7039A6F}"/>
              </a:ext>
            </a:extLst>
          </p:cNvPr>
          <p:cNvSpPr/>
          <p:nvPr/>
        </p:nvSpPr>
        <p:spPr>
          <a:xfrm>
            <a:off x="838198" y="2384531"/>
            <a:ext cx="259080" cy="3651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1F6258-97A9-1548-AB21-EE606F0FB48F}"/>
              </a:ext>
            </a:extLst>
          </p:cNvPr>
          <p:cNvSpPr/>
          <p:nvPr/>
        </p:nvSpPr>
        <p:spPr>
          <a:xfrm>
            <a:off x="842172" y="2861442"/>
            <a:ext cx="259080" cy="3651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0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D123-45AD-5142-8BB8-116333E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19297-205E-2A4E-8599-19F4776AD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 a prototype planetary spacesuit boot design for fit and comfort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657E0-6338-CD47-BD73-CA270C58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61A19-0257-3B41-A9CA-62B589F6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C010A-8671-3F40-99A7-674E8F4C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38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A42918-BCC1-B44E-B0D6-5F9A71E1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243B3-64C8-124F-8BAD-5C58B626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the mobility of the novel design against a standard hiking boot and pressurized hiking boot</a:t>
            </a:r>
          </a:p>
          <a:p>
            <a:r>
              <a:rPr lang="en-US" dirty="0"/>
              <a:t>Evaluate the comfort of the novel design against a standard hiking boot and pressurized hiking boot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9A148-959C-6247-9423-9E604766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DD788-4C02-EF44-853B-FED40E82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77961-CDFA-744E-BEC7-65FD8ED9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93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5BD89-FA9F-004C-9DCA-05B5D8D7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Glovebox 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0C337B-BFDE-B74A-80C4-E6726F95F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3 boots mated to glovebox</a:t>
            </a:r>
          </a:p>
          <a:p>
            <a:pPr lvl="1"/>
            <a:r>
              <a:rPr lang="en-US" dirty="0"/>
              <a:t>Standard hiking boot will be unpressurized</a:t>
            </a:r>
          </a:p>
          <a:p>
            <a:r>
              <a:rPr lang="en-US" dirty="0"/>
              <a:t>Contact sensor in heel of all boots to check for heel-lift</a:t>
            </a:r>
          </a:p>
          <a:p>
            <a:r>
              <a:rPr lang="en-US" dirty="0"/>
              <a:t>Unloaded and loaded range-of-motion tests</a:t>
            </a:r>
          </a:p>
          <a:p>
            <a:pPr lvl="1"/>
            <a:r>
              <a:rPr lang="en-US" dirty="0"/>
              <a:t>False floor used for loaded tests</a:t>
            </a:r>
          </a:p>
          <a:p>
            <a:r>
              <a:rPr lang="en-US" dirty="0"/>
              <a:t>Subjective surveys post-test</a:t>
            </a:r>
          </a:p>
          <a:p>
            <a:pPr lvl="1"/>
            <a:r>
              <a:rPr lang="en-US" dirty="0"/>
              <a:t>Corlett-Bishop Discomfort</a:t>
            </a:r>
          </a:p>
          <a:p>
            <a:pPr lvl="1"/>
            <a:r>
              <a:rPr lang="en-US" dirty="0"/>
              <a:t>Rating of Perceived Exertion</a:t>
            </a:r>
          </a:p>
          <a:p>
            <a:pPr lvl="1"/>
            <a:r>
              <a:rPr lang="en-US" dirty="0"/>
              <a:t>Gravity Compensation and Performance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1549-6B1E-3E48-A787-E9BC8C75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0E242-9A7A-0648-AD5E-EBC67013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8DDB8-A72E-2A42-8493-3347E512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7E9B79-6AA5-5F46-95B6-65E82FC6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Planetary Exploration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E932B-AEC4-EB4B-B24C-54FD49F39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567479"/>
          </a:xfrm>
        </p:spPr>
        <p:txBody>
          <a:bodyPr>
            <a:normAutofit/>
          </a:bodyPr>
          <a:lstStyle/>
          <a:p>
            <a:r>
              <a:rPr lang="en-US" dirty="0"/>
              <a:t>“Success of planetary exploration depends on the ability of humans to work on and explore the surface”</a:t>
            </a:r>
            <a:r>
              <a:rPr lang="en-US" baseline="30000" dirty="0"/>
              <a:t>1</a:t>
            </a:r>
          </a:p>
          <a:p>
            <a:r>
              <a:rPr lang="en-US" dirty="0"/>
              <a:t>Experience limited to 78 hours over 15 Apollo missions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1.8 km longest traverse (Apollo 12)</a:t>
            </a:r>
          </a:p>
          <a:p>
            <a:pPr lvl="1"/>
            <a:r>
              <a:rPr lang="en-US" dirty="0"/>
              <a:t>22 </a:t>
            </a:r>
            <a:r>
              <a:rPr lang="en-US" dirty="0" err="1"/>
              <a:t>hrs</a:t>
            </a:r>
            <a:r>
              <a:rPr lang="en-US" dirty="0"/>
              <a:t> EVA/36 hour stay (Apollo 17)</a:t>
            </a:r>
          </a:p>
        </p:txBody>
      </p:sp>
      <p:pic>
        <p:nvPicPr>
          <p:cNvPr id="6" name="Content Placeholder 5" descr="A picture containing outdoor, sitting, person, dirt&#10;&#10;Description automatically generated">
            <a:extLst>
              <a:ext uri="{FF2B5EF4-FFF2-40B4-BE49-F238E27FC236}">
                <a16:creationId xmlns:a16="http://schemas.microsoft.com/office/drawing/2014/main" id="{F31294C6-E95D-434E-97BF-50251E9D95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6593"/>
          <a:stretch/>
        </p:blipFill>
        <p:spPr>
          <a:xfrm>
            <a:off x="6430150" y="821939"/>
            <a:ext cx="4501085" cy="37916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E1197C-108D-49C5-BEC9-C34B0C825F23}"/>
              </a:ext>
            </a:extLst>
          </p:cNvPr>
          <p:cNvSpPr txBox="1"/>
          <p:nvPr/>
        </p:nvSpPr>
        <p:spPr>
          <a:xfrm>
            <a:off x="6096000" y="485212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Buzz Aldrin performing EVA tasks on Apollo 11 (nasa.gov)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2BB49-9C23-4777-8658-7B8BFE5BBFC5}"/>
              </a:ext>
            </a:extLst>
          </p:cNvPr>
          <p:cNvSpPr txBox="1"/>
          <p:nvPr/>
        </p:nvSpPr>
        <p:spPr>
          <a:xfrm>
            <a:off x="838200" y="5706231"/>
            <a:ext cx="1043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Drake BG, Watts KD. </a:t>
            </a:r>
            <a:r>
              <a:rPr lang="en-US" sz="1200" i="1" dirty="0"/>
              <a:t>Human Exploration of Mars Design Reference Architecture 5.0</a:t>
            </a:r>
            <a:r>
              <a:rPr lang="en-US" sz="1200" dirty="0"/>
              <a:t> (2014). NASA/SP-2009-566-ADD2.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Portree, D. S., and Trevino, R. C., </a:t>
            </a:r>
            <a:r>
              <a:rPr lang="en-US" sz="1200" i="1" dirty="0"/>
              <a:t>Walking to Olympus: An EVA Chronology</a:t>
            </a:r>
            <a:r>
              <a:rPr lang="en-US" sz="1200" dirty="0"/>
              <a:t>, NASA History Office, Washington, DC, 1997.</a:t>
            </a:r>
            <a:endParaRPr lang="en-US" sz="1200" baseline="30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2B62F-F43B-9B49-BC81-618ACBBF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C28D16-2FF6-1D4B-8A21-B34F3A84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EF4A9-7AB9-9A4C-A6A8-E7075A00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8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ABA6-FB17-7445-A93D-F3D237DC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Stretch Testing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F957-222D-234E-8E9E-E100081A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ankle seal achievable (SA3), can test all three boots in walking conditions</a:t>
            </a:r>
          </a:p>
          <a:p>
            <a:pPr lvl="1"/>
            <a:r>
              <a:rPr lang="en-US" dirty="0"/>
              <a:t>Kinematics</a:t>
            </a:r>
          </a:p>
          <a:p>
            <a:pPr lvl="1"/>
            <a:r>
              <a:rPr lang="en-US" dirty="0"/>
              <a:t>Joint Torques</a:t>
            </a:r>
          </a:p>
          <a:p>
            <a:r>
              <a:rPr lang="en-US" dirty="0"/>
              <a:t>Full spacesuit testing based on availability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53F62-3255-6747-9943-7083CE25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8C309-DCD7-E547-A207-3B3B0533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D328E-25F3-1C4C-A53E-3CD528D9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0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A42918-BCC1-B44E-B0D6-5F9A71E1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243B3-64C8-124F-8BAD-5C58B626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the mobility of the novel design against a standard hiking boot and pressurized hiking boot</a:t>
            </a:r>
          </a:p>
          <a:p>
            <a:r>
              <a:rPr lang="en-US" dirty="0"/>
              <a:t>Evaluate the comfort of the novel design against a standard hiking boot and pressurized hiking boot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9A148-959C-6247-9423-9E604766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DD788-4C02-EF44-853B-FED40E82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77961-CDFA-744E-BEC7-65FD8ED9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51</a:t>
            </a:fld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768B7E6-1A52-E740-89A6-9DABCD01EAFF}"/>
              </a:ext>
            </a:extLst>
          </p:cNvPr>
          <p:cNvSpPr txBox="1">
            <a:spLocks/>
          </p:cNvSpPr>
          <p:nvPr/>
        </p:nvSpPr>
        <p:spPr>
          <a:xfrm>
            <a:off x="838199" y="3896249"/>
            <a:ext cx="10515600" cy="177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Key: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7A8720-50EF-7E4B-8310-B421DE151E0F}"/>
              </a:ext>
            </a:extLst>
          </p:cNvPr>
          <p:cNvSpPr/>
          <p:nvPr/>
        </p:nvSpPr>
        <p:spPr>
          <a:xfrm>
            <a:off x="838199" y="1904275"/>
            <a:ext cx="259080" cy="64014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A4131-54D8-DA43-B4E0-BBD229707FC8}"/>
              </a:ext>
            </a:extLst>
          </p:cNvPr>
          <p:cNvSpPr/>
          <p:nvPr/>
        </p:nvSpPr>
        <p:spPr>
          <a:xfrm>
            <a:off x="2980942" y="4485755"/>
            <a:ext cx="1351888" cy="52515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C00642-1871-A14F-B9EA-A5E219CEAB6E}"/>
              </a:ext>
            </a:extLst>
          </p:cNvPr>
          <p:cNvSpPr/>
          <p:nvPr/>
        </p:nvSpPr>
        <p:spPr>
          <a:xfrm>
            <a:off x="5420055" y="4485756"/>
            <a:ext cx="1351888" cy="5251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 Progress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6C09DD-11AF-5F45-A7A9-B757F7399301}"/>
              </a:ext>
            </a:extLst>
          </p:cNvPr>
          <p:cNvSpPr/>
          <p:nvPr/>
        </p:nvSpPr>
        <p:spPr>
          <a:xfrm>
            <a:off x="7859168" y="4485754"/>
            <a:ext cx="1351888" cy="52515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CBDC91-AE3C-9E44-A630-0B1E42AFA557}"/>
              </a:ext>
            </a:extLst>
          </p:cNvPr>
          <p:cNvSpPr/>
          <p:nvPr/>
        </p:nvSpPr>
        <p:spPr>
          <a:xfrm>
            <a:off x="822295" y="998397"/>
            <a:ext cx="259080" cy="64014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9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3D14-2CBF-9449-B048-53B81C54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Summary and Execution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64302-CD8E-0E42-9C2C-9B8292FD8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B256-29CD-1145-8A13-15E0AAEA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A72D4-CA6F-2C43-8AFD-3E7ED570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2BA0E-A2C0-4747-882D-067FDD88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26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080782-5026-904F-AD01-7FF84604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F536E-CB2B-C14A-872C-804501437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Developed method to use IMUs to identify gait landmarks as markers for heel-lift</a:t>
            </a:r>
          </a:p>
          <a:p>
            <a:pPr lvl="1"/>
            <a:r>
              <a:rPr lang="en-US" i="1" dirty="0"/>
              <a:t>Gap: </a:t>
            </a:r>
            <a:r>
              <a:rPr lang="en-US" dirty="0"/>
              <a:t>Limited efforts in quantifying fit discrepancies</a:t>
            </a:r>
          </a:p>
          <a:p>
            <a:r>
              <a:rPr lang="en-US" dirty="0"/>
              <a:t>Developed parametric dynamic foot shape model and identified foot shape changes during stance phase</a:t>
            </a:r>
          </a:p>
          <a:p>
            <a:pPr lvl="1"/>
            <a:r>
              <a:rPr lang="en-US" i="1" dirty="0"/>
              <a:t>Gap: </a:t>
            </a:r>
            <a:r>
              <a:rPr lang="en-US" dirty="0"/>
              <a:t>Limited knowledge on dynamic body shape changes due to motion</a:t>
            </a:r>
          </a:p>
          <a:p>
            <a:r>
              <a:rPr lang="en-US" dirty="0"/>
              <a:t>Currently designing spacesuit boot with knowledge from foot-shape model and knowledge on foot mobility to serve as framework for future spacesuit component designs</a:t>
            </a:r>
          </a:p>
          <a:p>
            <a:pPr lvl="1"/>
            <a:r>
              <a:rPr lang="en-US" i="1" dirty="0"/>
              <a:t>Gap:</a:t>
            </a:r>
            <a:r>
              <a:rPr lang="en-US" dirty="0"/>
              <a:t> No existing framework for incorporating dynamic body-shape models into the spacesuit design and fit process</a:t>
            </a:r>
          </a:p>
          <a:p>
            <a:r>
              <a:rPr lang="en-US" dirty="0"/>
              <a:t>Will quantify mobility and comfort of spacesuit boot design designed using body-shape models against existing designs</a:t>
            </a:r>
          </a:p>
          <a:p>
            <a:pPr lvl="1"/>
            <a:r>
              <a:rPr lang="en-US" i="1" dirty="0"/>
              <a:t>Gap:</a:t>
            </a:r>
            <a:r>
              <a:rPr lang="en-US" dirty="0"/>
              <a:t> No studies to quantify the effect of using body-shape models over linear measurements on fit and mobility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F1477-9313-4B44-A33F-1D6DC95C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99118-286C-F44E-9B8D-38CB01E8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B02A4-6C3A-AD45-966B-44F2CF9C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2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6663-35B5-AA4A-BD74-BF4EB663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Publication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D785-5385-4D41-82AC-9C672024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1FF72-BF7A-ED4B-902C-3E0F4123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5086B-823F-A64C-BD2B-3163090B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862CA8-0E3B-6941-B3EF-9BA549875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568598"/>
              </p:ext>
            </p:extLst>
          </p:nvPr>
        </p:nvGraphicFramePr>
        <p:xfrm>
          <a:off x="838199" y="735497"/>
          <a:ext cx="10515600" cy="5394571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547192">
                  <a:extLst>
                    <a:ext uri="{9D8B030D-6E8A-4147-A177-3AD203B41FA5}">
                      <a16:colId xmlns:a16="http://schemas.microsoft.com/office/drawing/2014/main" val="2992642726"/>
                    </a:ext>
                  </a:extLst>
                </a:gridCol>
                <a:gridCol w="3687418">
                  <a:extLst>
                    <a:ext uri="{9D8B030D-6E8A-4147-A177-3AD203B41FA5}">
                      <a16:colId xmlns:a16="http://schemas.microsoft.com/office/drawing/2014/main" val="1855342359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372125290"/>
                    </a:ext>
                  </a:extLst>
                </a:gridCol>
                <a:gridCol w="1540565">
                  <a:extLst>
                    <a:ext uri="{9D8B030D-6E8A-4147-A177-3AD203B41FA5}">
                      <a16:colId xmlns:a16="http://schemas.microsoft.com/office/drawing/2014/main" val="2619430167"/>
                    </a:ext>
                  </a:extLst>
                </a:gridCol>
                <a:gridCol w="1275521">
                  <a:extLst>
                    <a:ext uri="{9D8B030D-6E8A-4147-A177-3AD203B41FA5}">
                      <a16:colId xmlns:a16="http://schemas.microsoft.com/office/drawing/2014/main" val="252903599"/>
                    </a:ext>
                  </a:extLst>
                </a:gridCol>
              </a:tblGrid>
              <a:tr h="238434"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TYPE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TITLE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>
                          <a:effectLst/>
                        </a:rPr>
                        <a:t>JOURNAL</a:t>
                      </a:r>
                      <a:endParaRPr lang="en-US" sz="1400" b="1" cap="all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STATUS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cap="all" dirty="0">
                          <a:effectLst/>
                        </a:rPr>
                        <a:t>Specific Aim</a:t>
                      </a:r>
                    </a:p>
                  </a:txBody>
                  <a:tcPr marL="32637" marR="32637" marT="16319" marB="16319" anchor="ctr"/>
                </a:tc>
                <a:extLst>
                  <a:ext uri="{0D108BD9-81ED-4DB2-BD59-A6C34878D82A}">
                    <a16:rowId xmlns:a16="http://schemas.microsoft.com/office/drawing/2014/main" val="3163862693"/>
                  </a:ext>
                </a:extLst>
              </a:tr>
              <a:tr h="492483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Technical Note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Detecting Heel-Lift in Spacesuit Gait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Aerospace Medicine and Human Performance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In Preperation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SA1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3634744533"/>
                  </a:ext>
                </a:extLst>
              </a:tr>
              <a:tr h="861845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DynaMo: Dynamic Body Shape and Motion Capture with Intel RealSense Cameras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Journal of Open Source Software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Published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3448828393"/>
                  </a:ext>
                </a:extLst>
              </a:tr>
              <a:tr h="858832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Dynamic foot morphology explained through 4D scanning and shape modeling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Journal of Biomechanics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Under Review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1335947179"/>
                  </a:ext>
                </a:extLst>
              </a:tr>
              <a:tr h="769504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Conference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 Biomechanical Design Framework to Improve Spacesuit Boot Fit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50th International Conference on Environmental Systems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Published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3626643640"/>
                  </a:ext>
                </a:extLst>
              </a:tr>
              <a:tr h="65203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Static and Dynamic Distribution of Instep Height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Footwear Science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Proposed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1507263155"/>
                  </a:ext>
                </a:extLst>
              </a:tr>
              <a:tr h="65203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Design of A Novel Planetary Spacesuit Boot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Acta Astronautica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Proposed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1431436299"/>
                  </a:ext>
                </a:extLst>
              </a:tr>
              <a:tr h="86184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Comfort and Mobility Evaluation of a Novel Planetary Spacesuit Boot Design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Aerospace Medicine and Human Performance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Proposed</a:t>
                      </a:r>
                    </a:p>
                  </a:txBody>
                  <a:tcPr marL="32637" marR="32637" marT="16319" marB="1631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SA4</a:t>
                      </a:r>
                    </a:p>
                  </a:txBody>
                  <a:tcPr marL="32637" marR="32637" marT="16319" marB="16319"/>
                </a:tc>
                <a:extLst>
                  <a:ext uri="{0D108BD9-81ED-4DB2-BD59-A6C34878D82A}">
                    <a16:rowId xmlns:a16="http://schemas.microsoft.com/office/drawing/2014/main" val="1150389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18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6A5D-BF24-4D4E-A5CE-5E7465E8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Publication Plan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4287625-F3F8-5B42-8FC3-0B21CED2CF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106630"/>
              </p:ext>
            </p:extLst>
          </p:nvPr>
        </p:nvGraphicFramePr>
        <p:xfrm>
          <a:off x="838199" y="838520"/>
          <a:ext cx="10515600" cy="4928456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722244">
                  <a:extLst>
                    <a:ext uri="{9D8B030D-6E8A-4147-A177-3AD203B41FA5}">
                      <a16:colId xmlns:a16="http://schemas.microsoft.com/office/drawing/2014/main" val="1656021417"/>
                    </a:ext>
                  </a:extLst>
                </a:gridCol>
                <a:gridCol w="4164496">
                  <a:extLst>
                    <a:ext uri="{9D8B030D-6E8A-4147-A177-3AD203B41FA5}">
                      <a16:colId xmlns:a16="http://schemas.microsoft.com/office/drawing/2014/main" val="1778409434"/>
                    </a:ext>
                  </a:extLst>
                </a:gridCol>
                <a:gridCol w="3419061">
                  <a:extLst>
                    <a:ext uri="{9D8B030D-6E8A-4147-A177-3AD203B41FA5}">
                      <a16:colId xmlns:a16="http://schemas.microsoft.com/office/drawing/2014/main" val="1582283204"/>
                    </a:ext>
                  </a:extLst>
                </a:gridCol>
                <a:gridCol w="854765">
                  <a:extLst>
                    <a:ext uri="{9D8B030D-6E8A-4147-A177-3AD203B41FA5}">
                      <a16:colId xmlns:a16="http://schemas.microsoft.com/office/drawing/2014/main" val="334509652"/>
                    </a:ext>
                  </a:extLst>
                </a:gridCol>
                <a:gridCol w="1355034">
                  <a:extLst>
                    <a:ext uri="{9D8B030D-6E8A-4147-A177-3AD203B41FA5}">
                      <a16:colId xmlns:a16="http://schemas.microsoft.com/office/drawing/2014/main" val="4026737321"/>
                    </a:ext>
                  </a:extLst>
                </a:gridCol>
              </a:tblGrid>
              <a:tr h="210185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effectLst/>
                        </a:rPr>
                        <a:t>TYPE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>
                          <a:effectLst/>
                        </a:rPr>
                        <a:t>TITLE</a:t>
                      </a: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>
                          <a:effectLst/>
                        </a:rPr>
                        <a:t>CONFERENCE</a:t>
                      </a: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DATE</a:t>
                      </a: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Specific Aim</a:t>
                      </a:r>
                    </a:p>
                  </a:txBody>
                  <a:tcPr marL="30026" marR="30026" marT="15013" marB="15013" anchor="ctr"/>
                </a:tc>
                <a:extLst>
                  <a:ext uri="{0D108BD9-81ED-4DB2-BD59-A6C34878D82A}">
                    <a16:rowId xmlns:a16="http://schemas.microsoft.com/office/drawing/2014/main" val="1060483494"/>
                  </a:ext>
                </a:extLst>
              </a:tr>
              <a:tr h="83634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Talk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Using dynamic foot morphology data to design spacesuit footwear </a:t>
                      </a:r>
                    </a:p>
                    <a:p>
                      <a:pPr fontAlgn="t"/>
                      <a:r>
                        <a:rPr lang="en-US" sz="1400" i="1" dirty="0">
                          <a:effectLst/>
                        </a:rPr>
                        <a:t>(Martyn Shorten Award For Innovation)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Footwear Biomechanics Symposium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July 2019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2161465015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Talk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Development of a Dynamic 3D Scanning System with Multiple Intel RealSense </a:t>
                      </a:r>
                      <a:r>
                        <a:rPr lang="en-US" sz="1400" kern="1200" dirty="0">
                          <a:effectLst/>
                        </a:rPr>
                        <a:t>Depth</a:t>
                      </a:r>
                      <a:r>
                        <a:rPr lang="en-US" sz="1400" dirty="0">
                          <a:effectLst/>
                        </a:rPr>
                        <a:t> Cameras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International Society of Biomechanics Congress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Aug 2019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1671761608"/>
                  </a:ext>
                </a:extLst>
              </a:tr>
              <a:tr h="48042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Poster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Quantifying the Heel Lift during Spacesuit Gait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NASA HRP IWS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Jan 2020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SA1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2252270900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TBD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Dynamic Body-Shape Models to Reduce Risk Of EVA Spacesuit Injury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NASA HRP IWS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Feb 2021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Overall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29274241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TBD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Novel Spacesuit Boot Design Developed from Dynamic Foot Shape Modeling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Footwear Biomechanics Symposium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July 2021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2176578412"/>
                  </a:ext>
                </a:extLst>
              </a:tr>
              <a:tr h="102089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TBD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Spacesuit Boot with Improved Comfort and Mobility Developed from Dynamic Shape Modeling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NASA HRP IWS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Jan 2022</a:t>
                      </a:r>
                    </a:p>
                  </a:txBody>
                  <a:tcPr marL="30026" marR="30026" marT="15013" marB="1501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SA4</a:t>
                      </a:r>
                    </a:p>
                  </a:txBody>
                  <a:tcPr marL="30026" marR="30026" marT="15013" marB="15013"/>
                </a:tc>
                <a:extLst>
                  <a:ext uri="{0D108BD9-81ED-4DB2-BD59-A6C34878D82A}">
                    <a16:rowId xmlns:a16="http://schemas.microsoft.com/office/drawing/2014/main" val="160338127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98227-55CF-C849-9562-BEE9C580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85C44-113D-4543-97B3-4E031A77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FAF4D-A97F-EB48-91B5-5EAEC636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89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8764-14EE-094B-A4B9-8A2F505D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5AA57-BA62-874C-AE04-2991351C0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CF377-9E14-6642-8B49-8A66470B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F068E-7BD9-394A-94E1-85B00F91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1053D-6BBD-8E46-BCF7-563ECC65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47E8B-CD32-904C-8D1E-74B9855C6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99"/>
          <a:stretch/>
        </p:blipFill>
        <p:spPr>
          <a:xfrm>
            <a:off x="838201" y="0"/>
            <a:ext cx="10515599" cy="62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98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07FD-1258-ED43-9ACE-F7BC6411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3CC19-A8E1-DA49-9102-7B133AB0A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EB6E6-2E92-EE47-BC12-55C57420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F8621-1071-A24E-8FD1-914A09BC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BA11E-A608-5C4B-821A-70262434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429D-094B-D442-BA45-2F2C1F46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Spacesuit Contact Injuries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2395-8738-B24F-8576-8F0C60E311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Bruises, contusions</a:t>
            </a:r>
          </a:p>
          <a:p>
            <a:r>
              <a:rPr lang="en-US" dirty="0"/>
              <a:t>Most common reported injury in EMU</a:t>
            </a:r>
          </a:p>
          <a:p>
            <a:pPr lvl="1"/>
            <a:r>
              <a:rPr lang="en-US" dirty="0"/>
              <a:t>Hands, feet, elbow, knee, trunk</a:t>
            </a:r>
          </a:p>
          <a:p>
            <a:pPr lvl="1"/>
            <a:r>
              <a:rPr lang="en-US" dirty="0"/>
              <a:t>Also reported in Apollo missions at hands</a:t>
            </a:r>
          </a:p>
          <a:p>
            <a:pPr lvl="1"/>
            <a:endParaRPr lang="en-US" dirty="0"/>
          </a:p>
          <a:p>
            <a:r>
              <a:rPr lang="en-US" dirty="0"/>
              <a:t>Repeated and high pressure contact between suit and wearer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8A7F9D-C029-5A43-B019-704D5572F4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7F8D-EE13-A24C-A5F3-4C7C626B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E759-400D-A045-9FCF-F8501B40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C387E-2986-A94A-AE8B-659BEF52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97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8171-FF5C-4154-92A2-778BE3B6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Spacesuit </a:t>
            </a:r>
            <a:r>
              <a:rPr lang="en-US"/>
              <a:t>Musculoskeletal Injuries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E42664-B897-9440-8405-97DEA94C2C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Muscle tears, strains, inflammation</a:t>
            </a:r>
          </a:p>
          <a:p>
            <a:r>
              <a:rPr lang="en-US" dirty="0"/>
              <a:t>Hands and elbows in EMU</a:t>
            </a:r>
          </a:p>
          <a:p>
            <a:pPr lvl="1"/>
            <a:r>
              <a:rPr lang="en-US" dirty="0"/>
              <a:t>High exertion of bending joints </a:t>
            </a:r>
          </a:p>
          <a:p>
            <a:r>
              <a:rPr lang="en-US" dirty="0"/>
              <a:t>Shoulder in EMU</a:t>
            </a:r>
          </a:p>
          <a:p>
            <a:pPr lvl="1"/>
            <a:r>
              <a:rPr lang="en-US" dirty="0"/>
              <a:t>Excess internal rotation to perform certain reaches</a:t>
            </a:r>
          </a:p>
          <a:p>
            <a:pPr lvl="1"/>
            <a:r>
              <a:rPr lang="en-US" dirty="0"/>
              <a:t>Some cases of surgery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79709-DDE3-6F4F-A53F-DB7DB8BB99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3891A-C08B-0C41-81B0-01F6A718A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C9B62-306A-A94A-AA8E-70698191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1B7F0-DD53-1C4B-B6FC-FAD9DEA4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B4B6-9CDF-A14A-B765-27C0687B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 Injury Incidence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E5EA-FD0A-184C-A701-CF373C82C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40"/>
            <a:ext cx="5181600" cy="4045896"/>
          </a:xfrm>
        </p:spPr>
        <p:txBody>
          <a:bodyPr/>
          <a:lstStyle/>
          <a:p>
            <a:r>
              <a:rPr lang="en-US" dirty="0"/>
              <a:t>EVA suit components are the leading source of in-flight injuries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Apollo astronauts complained about fatigue from reduced mobility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EMU injuries occurring both in-flight and during ground-based training sessions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488FD-67E6-3148-944D-8652C398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C8192-EB21-624B-B9F4-DBF86D1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64113-11D1-C24C-8608-ED5281AF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0417A-71AB-6F42-818F-BBCFF3FBF48D}"/>
              </a:ext>
            </a:extLst>
          </p:cNvPr>
          <p:cNvSpPr txBox="1"/>
          <p:nvPr/>
        </p:nvSpPr>
        <p:spPr>
          <a:xfrm>
            <a:off x="876299" y="5173419"/>
            <a:ext cx="1043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Scheuring, R. A., Jones, J. A., Novak, J. D., Polk, J. D., Gillis, D. B., Schmid, J., Duncan, J. M., and Davis, J. R., “The Apollo Medical Operations Project: Recommendations to Improve Crew Health and Performance for Future Exploration Missions and Lunar Surface Operations,” </a:t>
            </a:r>
            <a:r>
              <a:rPr lang="en-US" sz="1200" i="1" dirty="0"/>
              <a:t>Acta </a:t>
            </a:r>
            <a:r>
              <a:rPr lang="en-US" sz="1200" i="1" dirty="0" err="1"/>
              <a:t>Astronautica</a:t>
            </a:r>
            <a:r>
              <a:rPr lang="en-US" sz="1200" dirty="0"/>
              <a:t>, Vol. 63, Nos. 7–10, 2008, pp. 980–987.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Scheuring, R. A., Mathers, C. H., Jones, J. A., and Wear, M. L., “Musculoskeletal Injuries and Minor Trauma in Space: Incidence and Injury Mechanisms in U.S. Astronauts,” </a:t>
            </a:r>
            <a:r>
              <a:rPr lang="en-US" sz="1200" i="1" dirty="0"/>
              <a:t>Aviation Space and Environmental Medicine</a:t>
            </a:r>
            <a:r>
              <a:rPr lang="en-US" sz="1200" dirty="0"/>
              <a:t>, Vol. 80, No. 2, 2009, pp. 117–124.</a:t>
            </a:r>
            <a:endParaRPr lang="en-US" sz="1200" baseline="30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CAA46-65E7-4E4E-B0DE-72804AA8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554" y="810441"/>
            <a:ext cx="5534891" cy="2505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67ED67-3A62-1A4E-8699-8357A733285B}"/>
              </a:ext>
            </a:extLst>
          </p:cNvPr>
          <p:cNvSpPr txBox="1"/>
          <p:nvPr/>
        </p:nvSpPr>
        <p:spPr>
          <a:xfrm>
            <a:off x="6414145" y="2992426"/>
            <a:ext cx="128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Contact Injuries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1BEF8-0D1E-E947-B2D7-661E234D7B5C}"/>
              </a:ext>
            </a:extLst>
          </p:cNvPr>
          <p:cNvSpPr txBox="1"/>
          <p:nvPr/>
        </p:nvSpPr>
        <p:spPr>
          <a:xfrm>
            <a:off x="8090443" y="3003504"/>
            <a:ext cx="336645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Musculoskeletal Injuries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E9FC89-DBFA-7F4C-90A1-8B2A9B38032B}"/>
              </a:ext>
            </a:extLst>
          </p:cNvPr>
          <p:cNvSpPr/>
          <p:nvPr/>
        </p:nvSpPr>
        <p:spPr>
          <a:xfrm>
            <a:off x="6427694" y="2250141"/>
            <a:ext cx="1398494" cy="75336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B471DF-BB75-6046-BE1D-2396787130F7}"/>
              </a:ext>
            </a:extLst>
          </p:cNvPr>
          <p:cNvSpPr/>
          <p:nvPr/>
        </p:nvSpPr>
        <p:spPr>
          <a:xfrm>
            <a:off x="8090443" y="2250141"/>
            <a:ext cx="3366451" cy="753363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C1290-D761-4349-A1F8-B244CA799567}"/>
              </a:ext>
            </a:extLst>
          </p:cNvPr>
          <p:cNvSpPr txBox="1"/>
          <p:nvPr/>
        </p:nvSpPr>
        <p:spPr>
          <a:xfrm>
            <a:off x="6414144" y="3607289"/>
            <a:ext cx="5042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In-flight injuries throughout the U.S. space program. Modified from </a:t>
            </a:r>
            <a:r>
              <a:rPr lang="en-US" sz="1200" i="1" dirty="0" err="1"/>
              <a:t>Scheuring</a:t>
            </a:r>
            <a:r>
              <a:rPr lang="en-US" sz="1200" i="1" dirty="0"/>
              <a:t> et al. 2009</a:t>
            </a:r>
            <a:r>
              <a:rPr lang="en-US" sz="1200" i="1" baseline="30000" dirty="0"/>
              <a:t>2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673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CA0F-FFDA-B547-BE90-0DFE165D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Planetary Ambulation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7F20651-DC4E-FA42-826C-50093AF250C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Froude number: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𝑔𝐿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Ratio of centripetal/gravitational forces</a:t>
                </a:r>
              </a:p>
              <a:p>
                <a:pPr lvl="1"/>
                <a:r>
                  <a:rPr lang="en-US" dirty="0"/>
                  <a:t>Walk-run transition occurs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for humans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Running in lower gravity not always energetically favorable</a:t>
                </a:r>
              </a:p>
              <a:p>
                <a:pPr lvl="1"/>
                <a:r>
                  <a:rPr lang="en-US" dirty="0"/>
                  <a:t>Skipping/Loping preferable on Moon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Studying walk-run transition provides insight into forces affecting translation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7F20651-DC4E-FA42-826C-50093AF25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709" r="-2689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033A7F-9EDE-AD44-95DF-5297418F52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38548-158A-5A41-B36F-2FE3BA115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FCDC9-3DCA-CB42-B36F-0F444902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5EC0C-6779-0540-91A3-224D1676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00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70A-057D-114E-8766-CEA5D524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Suited Effects on Ambulation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DE8013-1A00-634A-AA06-830FADD8D0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Apollo Number: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Incorporates effects of spacesuit self-support in walk-run transition</a:t>
                </a:r>
              </a:p>
              <a:p>
                <a:pPr lvl="1"/>
                <a:r>
                  <a:rPr lang="en-US" dirty="0"/>
                  <a:t>Validated against Apollo EVA Footage</a:t>
                </a:r>
              </a:p>
              <a:p>
                <a:pPr lvl="1"/>
                <a:r>
                  <a:rPr lang="en-US" dirty="0"/>
                  <a:t>Does not fully explain walk-skip transition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DE8013-1A00-634A-AA06-830FADD8D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6" r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AC66-3523-6541-B5F5-CFB2ED53BF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C6C31-C0E1-E843-AF37-FAB981EC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9EC0B-79CC-F448-8101-92CEDB6A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CF5FB-0196-FE4A-A28C-759816CB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5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F783-846A-3F47-898B-001BCE36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Spacesuit Biomechanics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09B03-2336-0041-959C-FECB90B0A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531891"/>
          </a:xfrm>
        </p:spPr>
        <p:txBody>
          <a:bodyPr>
            <a:normAutofit fontScale="92500"/>
          </a:bodyPr>
          <a:lstStyle/>
          <a:p>
            <a:r>
              <a:rPr lang="en-US" dirty="0"/>
              <a:t>At 4.3 psi, knee joint ROM was limited by suit design</a:t>
            </a:r>
            <a:r>
              <a:rPr lang="en-US" baseline="30000" dirty="0"/>
              <a:t>1</a:t>
            </a:r>
            <a:endParaRPr lang="en-US" dirty="0"/>
          </a:p>
          <a:p>
            <a:pPr lvl="1"/>
            <a:r>
              <a:rPr lang="en-US" dirty="0"/>
              <a:t>Ankle joint ROM increased as a result</a:t>
            </a:r>
          </a:p>
          <a:p>
            <a:pPr lvl="1"/>
            <a:r>
              <a:rPr lang="en-US" dirty="0"/>
              <a:t>Increased exertion of a joint due to suit design can lead to injury (EMU Shoulder injuries)</a:t>
            </a:r>
          </a:p>
          <a:p>
            <a:r>
              <a:rPr lang="en-US" dirty="0"/>
              <a:t>Inhibited mobility while walking compared to unsuited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Reduced toe and heel clearance</a:t>
            </a:r>
          </a:p>
          <a:p>
            <a:pPr lvl="1"/>
            <a:r>
              <a:rPr lang="en-US" dirty="0"/>
              <a:t>Decreased speed, stride length, step length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A765A-024E-AD46-AA20-BD58B9883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4531891"/>
          </a:xfrm>
        </p:spPr>
        <p:txBody>
          <a:bodyPr>
            <a:normAutofit fontScale="92500"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08426-16FF-D04F-9198-1270115EA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04E27-78EA-6247-843F-135BBCBA8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227F4-FBA5-F246-B38F-CD24E8A9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2276C-A177-3B4F-AA26-4A3C0573FCB8}"/>
              </a:ext>
            </a:extLst>
          </p:cNvPr>
          <p:cNvSpPr txBox="1"/>
          <p:nvPr/>
        </p:nvSpPr>
        <p:spPr>
          <a:xfrm>
            <a:off x="876299" y="5353830"/>
            <a:ext cx="1043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Norcross, J., </a:t>
            </a:r>
            <a:r>
              <a:rPr lang="en-US" sz="1200" dirty="0" err="1"/>
              <a:t>Clowers</a:t>
            </a:r>
            <a:r>
              <a:rPr lang="en-US" sz="1200" dirty="0"/>
              <a:t>, K., Clark, T., Harvill, L., </a:t>
            </a:r>
            <a:r>
              <a:rPr lang="en-US" sz="1200" dirty="0" err="1"/>
              <a:t>Morency</a:t>
            </a:r>
            <a:r>
              <a:rPr lang="en-US" sz="1200" dirty="0"/>
              <a:t>, R. M., Stroud, L. C., Vos, J. R., and </a:t>
            </a:r>
            <a:r>
              <a:rPr lang="en-US" sz="1200" dirty="0" err="1"/>
              <a:t>Gernhardt</a:t>
            </a:r>
            <a:r>
              <a:rPr lang="en-US" sz="1200" dirty="0"/>
              <a:t>, M. L., “Metabolic Costs and Biomechanics of Level Ambulation in a Planetary Suit,” NASA/TP-2010-216115, NASA Johnson Space Center, Houston, TX, 2010.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Cullinane, C. R., Rhodes, R. A., and Stirling, L. A., “Mobility and Agility during Locomotion in the Mark III Space Suit,” </a:t>
            </a:r>
            <a:r>
              <a:rPr lang="en-US" sz="1200" i="1" dirty="0"/>
              <a:t>Aerospace Medicine and Human Performance</a:t>
            </a:r>
            <a:r>
              <a:rPr lang="en-US" sz="1200" dirty="0"/>
              <a:t>, Vol. 88, No. 6, 2017, pp. 589–596.</a:t>
            </a:r>
            <a:endParaRPr 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925572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EBAE-BD4B-3A42-A00C-75B50EC2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Quantifying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47068-53E7-4B47-B6AB-DE7F0413E6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Difficult to measure in-suit motion</a:t>
            </a:r>
          </a:p>
          <a:p>
            <a:pPr lvl="1"/>
            <a:r>
              <a:rPr lang="en-US" dirty="0"/>
              <a:t>Pressure sensors</a:t>
            </a:r>
          </a:p>
          <a:p>
            <a:pPr lvl="1"/>
            <a:r>
              <a:rPr lang="en-US" dirty="0"/>
              <a:t>IMUs</a:t>
            </a:r>
          </a:p>
          <a:p>
            <a:r>
              <a:rPr lang="en-US" dirty="0"/>
              <a:t>Objective fit metrics attempt to quantify fit</a:t>
            </a:r>
          </a:p>
          <a:p>
            <a:pPr lvl="1"/>
            <a:r>
              <a:rPr lang="en-US" dirty="0"/>
              <a:t>Task range of motion</a:t>
            </a:r>
          </a:p>
          <a:p>
            <a:pPr lvl="1"/>
            <a:r>
              <a:rPr lang="en-US" dirty="0"/>
              <a:t>Relative coordination metric (is the suit driving the operator or is the operator driving the suit?)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C6AE4-183F-E24C-A87C-FFAE393525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DAE95-90F3-1148-888E-35E2B6D6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816F7-D626-F641-87E6-2A4EDCD1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903A1-34C0-3A4B-BEA5-5BC06C49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9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B4B6-9CDF-A14A-B765-27C0687B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 Injury Incidence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E5EA-FD0A-184C-A701-CF373C82C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40"/>
            <a:ext cx="5181600" cy="4045896"/>
          </a:xfrm>
        </p:spPr>
        <p:txBody>
          <a:bodyPr/>
          <a:lstStyle/>
          <a:p>
            <a:r>
              <a:rPr lang="en-US" dirty="0"/>
              <a:t>EVA suit components are the leading source of in-flight injuries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Apollo astronauts complained about fatigue from reduced mobility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EMU injuries occurring both in-flight and during ground-based training sessions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488FD-67E6-3148-944D-8652C398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C8192-EB21-624B-B9F4-DBF86D1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64113-11D1-C24C-8608-ED5281AF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0417A-71AB-6F42-818F-BBCFF3FBF48D}"/>
              </a:ext>
            </a:extLst>
          </p:cNvPr>
          <p:cNvSpPr txBox="1"/>
          <p:nvPr/>
        </p:nvSpPr>
        <p:spPr>
          <a:xfrm>
            <a:off x="876299" y="5173419"/>
            <a:ext cx="1043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Scheuring, R. A., Jones, J. A., Novak, J. D., Polk, J. D., Gillis, D. B., Schmid, J., Duncan, J. M., and Davis, J. R., “The Apollo Medical Operations Project: Recommendations to Improve Crew Health and Performance for Future Exploration Missions and Lunar Surface Operations,” </a:t>
            </a:r>
            <a:r>
              <a:rPr lang="en-US" sz="1200" i="1" dirty="0"/>
              <a:t>Acta </a:t>
            </a:r>
            <a:r>
              <a:rPr lang="en-US" sz="1200" i="1" dirty="0" err="1"/>
              <a:t>Astronautica</a:t>
            </a:r>
            <a:r>
              <a:rPr lang="en-US" sz="1200" dirty="0"/>
              <a:t>, Vol. 63, Nos. 7–10, 2008, pp. 980–987.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Scheuring, R. A., Mathers, C. H., Jones, J. A., and Wear, M. L., “Musculoskeletal Injuries and Minor Trauma in Space: Incidence and Injury Mechanisms in U.S. Astronauts,” </a:t>
            </a:r>
            <a:r>
              <a:rPr lang="en-US" sz="1200" i="1" dirty="0"/>
              <a:t>Aviation Space and Environmental Medicine</a:t>
            </a:r>
            <a:r>
              <a:rPr lang="en-US" sz="1200" dirty="0"/>
              <a:t>, Vol. 80, No. 2, 2009, pp. 117–124.</a:t>
            </a:r>
            <a:endParaRPr lang="en-US" sz="1200" baseline="3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C1290-D761-4349-A1F8-B244CA799567}"/>
              </a:ext>
            </a:extLst>
          </p:cNvPr>
          <p:cNvSpPr txBox="1"/>
          <p:nvPr/>
        </p:nvSpPr>
        <p:spPr>
          <a:xfrm>
            <a:off x="6414144" y="4657576"/>
            <a:ext cx="5042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Examples of spacesuit injury occurring during training </a:t>
            </a:r>
          </a:p>
        </p:txBody>
      </p:sp>
      <p:pic>
        <p:nvPicPr>
          <p:cNvPr id="10" name="Picture 9" descr="A picture containing indoor, person, cat, person&#10;&#10;Description automatically generated">
            <a:extLst>
              <a:ext uri="{FF2B5EF4-FFF2-40B4-BE49-F238E27FC236}">
                <a16:creationId xmlns:a16="http://schemas.microsoft.com/office/drawing/2014/main" id="{33652F3F-CCA4-4384-8CBF-9FC1BCD62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088"/>
          <a:stretch/>
        </p:blipFill>
        <p:spPr>
          <a:xfrm>
            <a:off x="6367008" y="809819"/>
            <a:ext cx="2523224" cy="2064438"/>
          </a:xfrm>
          <a:prstGeom prst="rect">
            <a:avLst/>
          </a:prstGeom>
        </p:spPr>
      </p:pic>
      <p:pic>
        <p:nvPicPr>
          <p:cNvPr id="11" name="Picture 10" descr="A picture containing indoor, person, cat, person&#10;&#10;Description automatically generated">
            <a:extLst>
              <a:ext uri="{FF2B5EF4-FFF2-40B4-BE49-F238E27FC236}">
                <a16:creationId xmlns:a16="http://schemas.microsoft.com/office/drawing/2014/main" id="{97E8F140-63A2-42BE-AF40-D817A1C6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07" r="3304"/>
          <a:stretch/>
        </p:blipFill>
        <p:spPr>
          <a:xfrm>
            <a:off x="8610600" y="1550572"/>
            <a:ext cx="3372928" cy="206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9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C661-6D10-7745-982E-1511941C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Hypothesized Injury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9FB2-77A1-6E43-A040-94BB08BA4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Poor fit between operator and spacesuit</a:t>
            </a:r>
          </a:p>
          <a:p>
            <a:pPr lvl="1"/>
            <a:r>
              <a:rPr lang="en-US" dirty="0"/>
              <a:t>Gaps leading to excessive contact</a:t>
            </a:r>
          </a:p>
          <a:p>
            <a:pPr lvl="1"/>
            <a:r>
              <a:rPr lang="en-US" dirty="0"/>
              <a:t>Limit mobility when undersized</a:t>
            </a:r>
          </a:p>
          <a:p>
            <a:r>
              <a:rPr lang="en-US" dirty="0"/>
              <a:t>Poor indexing</a:t>
            </a:r>
          </a:p>
          <a:p>
            <a:pPr lvl="1"/>
            <a:r>
              <a:rPr lang="en-US" dirty="0"/>
              <a:t>Misaligned joint centers can lead to excessive contact during motion</a:t>
            </a:r>
          </a:p>
          <a:p>
            <a:pPr lvl="1"/>
            <a:r>
              <a:rPr lang="en-US" dirty="0"/>
              <a:t>Increased exertion to apply force</a:t>
            </a:r>
          </a:p>
          <a:p>
            <a:r>
              <a:rPr lang="en-US" dirty="0"/>
              <a:t>Increased Exertion</a:t>
            </a:r>
          </a:p>
          <a:p>
            <a:pPr lvl="1"/>
            <a:r>
              <a:rPr lang="en-US" dirty="0"/>
              <a:t>Difficulty in bending pressurized suit</a:t>
            </a:r>
          </a:p>
          <a:p>
            <a:pPr lvl="1"/>
            <a:r>
              <a:rPr lang="en-US" dirty="0"/>
              <a:t>Poor fit and indexing can lead to increased exertion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031F8-6282-9449-9740-8B75B9FF52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D7C68-1A58-4041-9D74-04D2E3DD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C205-8504-D241-AB89-75C61F56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1B2C7-3ED3-9744-97AF-B1B33632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CFEA70-5E5C-6240-A973-B8712AC9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24053"/>
            <a:ext cx="5538470" cy="28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0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24D6-E5D7-5748-AFAA-268DE4BD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F4476-6AB7-584C-8F59-79FC67938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in spacesuit mobility and fit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2EF30-B8D0-AA4C-BF15-533100B5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 18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702BC-2C80-5C4F-9849-72FF691C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Comprehensive Exam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F24F0-B7DD-DA46-BECA-DECFD41F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2115"/>
      </p:ext>
    </p:extLst>
  </p:cSld>
  <p:clrMapOvr>
    <a:masterClrMapping/>
  </p:clrMapOvr>
</p:sld>
</file>

<file path=ppt/theme/theme1.xml><?xml version="1.0" encoding="utf-8"?>
<a:theme xmlns:a="http://schemas.openxmlformats.org/drawingml/2006/main" name="bioastr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oastro" id="{FCA32496-330E-40FF-8326-A928699B2960}" vid="{33491174-8CD8-4F39-98D8-9EA0A7B4D669}"/>
    </a:ext>
  </a:extLst>
</a:theme>
</file>

<file path=ppt/theme/theme2.xml><?xml version="1.0" encoding="utf-8"?>
<a:theme xmlns:a="http://schemas.openxmlformats.org/drawingml/2006/main" name="Bioastro_BW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ioastro_Color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ioastro_Color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Vert_Bioastro_Color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Vert_Bioastro_BW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Vert_Bioastro_B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Vert_Bioastro_Col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bioastro</Template>
  <TotalTime>4607</TotalTime>
  <Words>4253</Words>
  <Application>Microsoft Office PowerPoint</Application>
  <PresentationFormat>Widescreen</PresentationFormat>
  <Paragraphs>646</Paragraphs>
  <Slides>63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Calibri</vt:lpstr>
      <vt:lpstr>Cambria Math</vt:lpstr>
      <vt:lpstr>Helvetica</vt:lpstr>
      <vt:lpstr>bioastro</vt:lpstr>
      <vt:lpstr>Bioastro_BW+Logo</vt:lpstr>
      <vt:lpstr>Bioastro_Color</vt:lpstr>
      <vt:lpstr>Bioastro_Color+logo</vt:lpstr>
      <vt:lpstr>Vert_Bioastro_Color+logo</vt:lpstr>
      <vt:lpstr>Vert_Bioastro_BW+logo</vt:lpstr>
      <vt:lpstr>Vert_Bioastro_BW</vt:lpstr>
      <vt:lpstr>Vert_Bioastro_Color</vt:lpstr>
      <vt:lpstr>Implementing Dynamic Foot Shape Models to Improve Spacesuit Boot Fit</vt:lpstr>
      <vt:lpstr>Thesis Committee</vt:lpstr>
      <vt:lpstr>Motivation</vt:lpstr>
      <vt:lpstr>PowerPoint Presentation</vt:lpstr>
      <vt:lpstr>Planetary Exploration</vt:lpstr>
      <vt:lpstr>EVA Injury Incidence</vt:lpstr>
      <vt:lpstr>EVA Injury Incidence</vt:lpstr>
      <vt:lpstr>Hypothesized Injury Mechanisms</vt:lpstr>
      <vt:lpstr>Background</vt:lpstr>
      <vt:lpstr>A Stiff, Pressurized Structure</vt:lpstr>
      <vt:lpstr>Suited Effects on Ambulation</vt:lpstr>
      <vt:lpstr>Spacesuit Fit Limitations</vt:lpstr>
      <vt:lpstr>Body-Shape Models for Spacesuits</vt:lpstr>
      <vt:lpstr>Effect of Fit on Performance</vt:lpstr>
      <vt:lpstr>Gaps</vt:lpstr>
      <vt:lpstr>Research Overview</vt:lpstr>
      <vt:lpstr>Scope</vt:lpstr>
      <vt:lpstr>Hypothesis</vt:lpstr>
      <vt:lpstr>Research Aims</vt:lpstr>
      <vt:lpstr>Specific Aim 1</vt:lpstr>
      <vt:lpstr>Objectives</vt:lpstr>
      <vt:lpstr>Experimental Data</vt:lpstr>
      <vt:lpstr>Heel-Off Detection </vt:lpstr>
      <vt:lpstr>Heel-Off Detection </vt:lpstr>
      <vt:lpstr>Heel-Lift Measurement</vt:lpstr>
      <vt:lpstr>Results</vt:lpstr>
      <vt:lpstr>Summary</vt:lpstr>
      <vt:lpstr>Specific Aim 2</vt:lpstr>
      <vt:lpstr>Objectives</vt:lpstr>
      <vt:lpstr>Custom 4D Scanning System</vt:lpstr>
      <vt:lpstr>Data Collection Procedures</vt:lpstr>
      <vt:lpstr>PowerPoint Presentation</vt:lpstr>
      <vt:lpstr>Isolated Foot Capture</vt:lpstr>
      <vt:lpstr>Model Development</vt:lpstr>
      <vt:lpstr>Model Development</vt:lpstr>
      <vt:lpstr>Predictive Foot Shape Model</vt:lpstr>
      <vt:lpstr>Dynamic Foot Shape Changes </vt:lpstr>
      <vt:lpstr>Summary</vt:lpstr>
      <vt:lpstr>Specific Aim 3</vt:lpstr>
      <vt:lpstr>Objectives</vt:lpstr>
      <vt:lpstr>Ideal Foot Mobility</vt:lpstr>
      <vt:lpstr>Boot Design Framework</vt:lpstr>
      <vt:lpstr>Boot Design</vt:lpstr>
      <vt:lpstr>Boot Design - Interface</vt:lpstr>
      <vt:lpstr>Fleet Sizing Study</vt:lpstr>
      <vt:lpstr>Summary</vt:lpstr>
      <vt:lpstr>Specific Aim 4</vt:lpstr>
      <vt:lpstr>Objectives</vt:lpstr>
      <vt:lpstr>Glovebox Testing</vt:lpstr>
      <vt:lpstr>Stretch Testing Goals</vt:lpstr>
      <vt:lpstr>Summary</vt:lpstr>
      <vt:lpstr>Research Summary and Execution Plan</vt:lpstr>
      <vt:lpstr>Contributions</vt:lpstr>
      <vt:lpstr>Publication Plan</vt:lpstr>
      <vt:lpstr>Publication Plan</vt:lpstr>
      <vt:lpstr>PowerPoint Presentation</vt:lpstr>
      <vt:lpstr>Backup Slides</vt:lpstr>
      <vt:lpstr>Spacesuit Contact Injuries</vt:lpstr>
      <vt:lpstr>Spacesuit Musculoskeletal Injuries</vt:lpstr>
      <vt:lpstr>Planetary Ambulation Modeling</vt:lpstr>
      <vt:lpstr>Suited Effects on Ambulation</vt:lpstr>
      <vt:lpstr>Spacesuit Biomechanics Effects</vt:lpstr>
      <vt:lpstr>Quantifying Fit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Exam</dc:title>
  <dc:creator>Abhishektha Boppana</dc:creator>
  <cp:lastModifiedBy>Abhishektha Boppana</cp:lastModifiedBy>
  <cp:revision>203</cp:revision>
  <dcterms:created xsi:type="dcterms:W3CDTF">2020-10-06T03:10:46Z</dcterms:created>
  <dcterms:modified xsi:type="dcterms:W3CDTF">2020-10-13T15:00:23Z</dcterms:modified>
</cp:coreProperties>
</file>